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65" r:id="rId2"/>
    <p:sldId id="258" r:id="rId3"/>
    <p:sldId id="284" r:id="rId4"/>
    <p:sldId id="297" r:id="rId5"/>
    <p:sldId id="286" r:id="rId6"/>
    <p:sldId id="292" r:id="rId7"/>
    <p:sldId id="289" r:id="rId8"/>
    <p:sldId id="291" r:id="rId9"/>
    <p:sldId id="293" r:id="rId10"/>
    <p:sldId id="285" r:id="rId11"/>
    <p:sldId id="294" r:id="rId12"/>
    <p:sldId id="296" r:id="rId13"/>
    <p:sldId id="287" r:id="rId14"/>
    <p:sldId id="276" r:id="rId15"/>
    <p:sldId id="300" r:id="rId16"/>
    <p:sldId id="298" r:id="rId17"/>
    <p:sldId id="299" r:id="rId18"/>
    <p:sldId id="302" r:id="rId19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2" pos="2160">
          <p15:clr>
            <a:srgbClr val="A4A3A4"/>
          </p15:clr>
        </p15:guide>
        <p15:guide id="3" pos="336" userDrawn="1">
          <p15:clr>
            <a:srgbClr val="A4A3A4"/>
          </p15:clr>
        </p15:guide>
        <p15:guide id="4" pos="7344" userDrawn="1">
          <p15:clr>
            <a:srgbClr val="A4A3A4"/>
          </p15:clr>
        </p15:guide>
        <p15:guide id="5" orient="horz" pos="768" userDrawn="1">
          <p15:clr>
            <a:srgbClr val="A4A3A4"/>
          </p15:clr>
        </p15:guide>
        <p15:guide id="6" orient="horz" pos="3984" userDrawn="1">
          <p15:clr>
            <a:srgbClr val="A4A3A4"/>
          </p15:clr>
        </p15:guide>
        <p15:guide id="7" orient="horz" pos="240" userDrawn="1">
          <p15:clr>
            <a:srgbClr val="A4A3A4"/>
          </p15:clr>
        </p15:guide>
        <p15:guide id="8" pos="3840" userDrawn="1">
          <p15:clr>
            <a:srgbClr val="A4A3A4"/>
          </p15:clr>
        </p15:guide>
        <p15:guide id="9" orient="horz" pos="2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47A"/>
    <a:srgbClr val="E0EDFF"/>
    <a:srgbClr val="7F7F7F"/>
    <a:srgbClr val="0A3872"/>
    <a:srgbClr val="FD8F01"/>
    <a:srgbClr val="E0EAFC"/>
    <a:srgbClr val="18337A"/>
    <a:srgbClr val="E0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86418"/>
  </p:normalViewPr>
  <p:slideViewPr>
    <p:cSldViewPr>
      <p:cViewPr varScale="1">
        <p:scale>
          <a:sx n="99" d="100"/>
          <a:sy n="99" d="100"/>
        </p:scale>
        <p:origin x="1160" y="184"/>
      </p:cViewPr>
      <p:guideLst>
        <p:guide pos="2160"/>
        <p:guide pos="336"/>
        <p:guide pos="7344"/>
        <p:guide orient="horz" pos="768"/>
        <p:guide orient="horz" pos="3984"/>
        <p:guide orient="horz" pos="240"/>
        <p:guide pos="3840"/>
        <p:guide orient="horz" pos="26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720AB-DFC8-4778-93BE-C9B4F7800E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92727-1066-44B8-B6FD-310EDE28A4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2603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463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6434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3855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8522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8533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8616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2264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5611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786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63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2727-1066-44B8-B6FD-310EDE28A4A5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6377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453296" y="312234"/>
            <a:ext cx="8446770" cy="4114800"/>
          </a:xfrm>
          <a:custGeom>
            <a:avLst/>
            <a:gdLst/>
            <a:ahLst/>
            <a:cxnLst/>
            <a:rect l="l" t="t" r="r" b="b"/>
            <a:pathLst>
              <a:path w="8446770" h="4114800">
                <a:moveTo>
                  <a:pt x="8446170" y="4114799"/>
                </a:moveTo>
                <a:lnTo>
                  <a:pt x="0" y="4114799"/>
                </a:lnTo>
                <a:lnTo>
                  <a:pt x="0" y="0"/>
                </a:lnTo>
                <a:lnTo>
                  <a:pt x="8446170" y="0"/>
                </a:lnTo>
                <a:lnTo>
                  <a:pt x="8446170" y="4114799"/>
                </a:lnTo>
                <a:close/>
              </a:path>
            </a:pathLst>
          </a:custGeom>
          <a:solidFill>
            <a:srgbClr val="FFFFFF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90458" y="1594935"/>
            <a:ext cx="6053455" cy="2159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6/18/24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‹#›</a:t>
            </a:fld>
            <a:endParaRPr dirty="0">
              <a:latin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6/18/24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‹#›</a:t>
            </a:fld>
            <a:endParaRPr dirty="0">
              <a:latin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6/18/24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‹#›</a:t>
            </a:fld>
            <a:endParaRPr dirty="0">
              <a:latin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6/18/24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‹#›</a:t>
            </a:fld>
            <a:endParaRPr dirty="0">
              <a:latin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6/18/24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‹#›</a:t>
            </a:fld>
            <a:endParaRPr dirty="0">
              <a:latin typeface="Arial"/>
              <a:cs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1695559" y="6343651"/>
            <a:ext cx="496570" cy="192405"/>
          </a:xfrm>
          <a:custGeom>
            <a:avLst/>
            <a:gdLst/>
            <a:ahLst/>
            <a:cxnLst/>
            <a:rect l="l" t="t" r="r" b="b"/>
            <a:pathLst>
              <a:path w="496570" h="192404">
                <a:moveTo>
                  <a:pt x="496440" y="192261"/>
                </a:moveTo>
                <a:lnTo>
                  <a:pt x="0" y="192261"/>
                </a:lnTo>
                <a:lnTo>
                  <a:pt x="0" y="0"/>
                </a:lnTo>
                <a:lnTo>
                  <a:pt x="496440" y="0"/>
                </a:lnTo>
                <a:lnTo>
                  <a:pt x="496440" y="192261"/>
                </a:lnTo>
                <a:close/>
              </a:path>
            </a:pathLst>
          </a:custGeom>
          <a:solidFill>
            <a:srgbClr val="18357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8163" y="361253"/>
            <a:ext cx="10848340" cy="878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8012" y="1444625"/>
            <a:ext cx="11176000" cy="37852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6/18/24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709297" y="6351203"/>
            <a:ext cx="230504" cy="1733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‹#›</a:t>
            </a:fld>
            <a:endParaRPr dirty="0"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1999" cy="6857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10136" y="0"/>
              <a:ext cx="8446770" cy="5006340"/>
            </a:xfrm>
            <a:custGeom>
              <a:avLst/>
              <a:gdLst/>
              <a:ahLst/>
              <a:cxnLst/>
              <a:rect l="l" t="t" r="r" b="b"/>
              <a:pathLst>
                <a:path w="8446770" h="5006340">
                  <a:moveTo>
                    <a:pt x="8446170" y="5005952"/>
                  </a:moveTo>
                  <a:lnTo>
                    <a:pt x="0" y="5005952"/>
                  </a:lnTo>
                  <a:lnTo>
                    <a:pt x="0" y="0"/>
                  </a:lnTo>
                  <a:lnTo>
                    <a:pt x="8446170" y="0"/>
                  </a:lnTo>
                  <a:lnTo>
                    <a:pt x="8446170" y="5005952"/>
                  </a:lnTo>
                  <a:close/>
                </a:path>
              </a:pathLst>
            </a:custGeom>
            <a:solidFill>
              <a:srgbClr val="FFFFFF">
                <a:alpha val="8941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190458" y="1614240"/>
            <a:ext cx="6948805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rgbClr val="18347A"/>
                </a:solidFill>
              </a:rPr>
              <a:t>«Разработка</a:t>
            </a:r>
            <a:r>
              <a:rPr sz="3200" spc="-65" dirty="0">
                <a:solidFill>
                  <a:srgbClr val="18347A"/>
                </a:solidFill>
              </a:rPr>
              <a:t> </a:t>
            </a:r>
            <a:r>
              <a:rPr sz="3200" spc="-10" dirty="0">
                <a:solidFill>
                  <a:srgbClr val="18347A"/>
                </a:solidFill>
              </a:rPr>
              <a:t>экологической </a:t>
            </a:r>
            <a:r>
              <a:rPr sz="3200" dirty="0">
                <a:solidFill>
                  <a:srgbClr val="18347A"/>
                </a:solidFill>
              </a:rPr>
              <a:t>стратегии</a:t>
            </a:r>
            <a:r>
              <a:rPr sz="3200" spc="-45" dirty="0">
                <a:solidFill>
                  <a:srgbClr val="18347A"/>
                </a:solidFill>
              </a:rPr>
              <a:t> </a:t>
            </a:r>
            <a:r>
              <a:rPr sz="3200" dirty="0">
                <a:solidFill>
                  <a:srgbClr val="18347A"/>
                </a:solidFill>
              </a:rPr>
              <a:t>комплекса</a:t>
            </a:r>
            <a:r>
              <a:rPr sz="3200" spc="-45" dirty="0">
                <a:solidFill>
                  <a:srgbClr val="18347A"/>
                </a:solidFill>
              </a:rPr>
              <a:t> </a:t>
            </a:r>
            <a:r>
              <a:rPr sz="3200" spc="-10" dirty="0">
                <a:solidFill>
                  <a:srgbClr val="18347A"/>
                </a:solidFill>
              </a:rPr>
              <a:t>предприятий </a:t>
            </a:r>
            <a:r>
              <a:rPr sz="3200" dirty="0">
                <a:solidFill>
                  <a:srgbClr val="18347A"/>
                </a:solidFill>
              </a:rPr>
              <a:t>по</a:t>
            </a:r>
            <a:r>
              <a:rPr sz="3200" spc="-25" dirty="0">
                <a:solidFill>
                  <a:srgbClr val="18347A"/>
                </a:solidFill>
              </a:rPr>
              <a:t> </a:t>
            </a:r>
            <a:r>
              <a:rPr sz="3200" dirty="0">
                <a:solidFill>
                  <a:srgbClr val="18347A"/>
                </a:solidFill>
              </a:rPr>
              <a:t>добыче</a:t>
            </a:r>
            <a:r>
              <a:rPr sz="3200" spc="-25" dirty="0">
                <a:solidFill>
                  <a:srgbClr val="18347A"/>
                </a:solidFill>
              </a:rPr>
              <a:t> </a:t>
            </a:r>
            <a:r>
              <a:rPr sz="3200" dirty="0">
                <a:solidFill>
                  <a:srgbClr val="18347A"/>
                </a:solidFill>
              </a:rPr>
              <a:t>медной</a:t>
            </a:r>
            <a:r>
              <a:rPr sz="3200" spc="-20" dirty="0">
                <a:solidFill>
                  <a:srgbClr val="18347A"/>
                </a:solidFill>
              </a:rPr>
              <a:t> </a:t>
            </a:r>
            <a:r>
              <a:rPr sz="3200" spc="-10" dirty="0">
                <a:solidFill>
                  <a:srgbClr val="18347A"/>
                </a:solidFill>
              </a:rPr>
              <a:t>руды»</a:t>
            </a:r>
            <a:endParaRPr sz="3200"/>
          </a:p>
        </p:txBody>
      </p:sp>
      <p:grpSp>
        <p:nvGrpSpPr>
          <p:cNvPr id="6" name="object 6"/>
          <p:cNvGrpSpPr/>
          <p:nvPr/>
        </p:nvGrpSpPr>
        <p:grpSpPr>
          <a:xfrm>
            <a:off x="1203157" y="732419"/>
            <a:ext cx="3369310" cy="651544"/>
            <a:chOff x="1203157" y="732419"/>
            <a:chExt cx="3369310" cy="651544"/>
          </a:xfrm>
        </p:grpSpPr>
        <p:sp>
          <p:nvSpPr>
            <p:cNvPr id="7" name="object 7"/>
            <p:cNvSpPr/>
            <p:nvPr/>
          </p:nvSpPr>
          <p:spPr>
            <a:xfrm>
              <a:off x="1203157" y="1256963"/>
              <a:ext cx="3369310" cy="127000"/>
            </a:xfrm>
            <a:custGeom>
              <a:avLst/>
              <a:gdLst/>
              <a:ahLst/>
              <a:cxnLst/>
              <a:rect l="l" t="t" r="r" b="b"/>
              <a:pathLst>
                <a:path w="3369310" h="127000">
                  <a:moveTo>
                    <a:pt x="0" y="0"/>
                  </a:moveTo>
                  <a:lnTo>
                    <a:pt x="3368842" y="0"/>
                  </a:lnTo>
                  <a:lnTo>
                    <a:pt x="3368842" y="126999"/>
                  </a:lnTo>
                  <a:lnTo>
                    <a:pt x="0" y="126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09582" y="732419"/>
              <a:ext cx="1481054" cy="380548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276170" y="3936020"/>
            <a:ext cx="4819830" cy="882934"/>
          </a:xfrm>
          <a:prstGeom prst="rect">
            <a:avLst/>
          </a:prstGeom>
        </p:spPr>
        <p:txBody>
          <a:bodyPr vert="horz" wrap="square" lIns="0" tIns="1631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85"/>
              </a:spcBef>
            </a:pPr>
            <a:r>
              <a:rPr lang="ru-RU" sz="2400" b="1" dirty="0">
                <a:solidFill>
                  <a:srgbClr val="FD8F00"/>
                </a:solidFill>
                <a:latin typeface="Trebuchet MS"/>
                <a:cs typeface="Trebuchet MS"/>
              </a:rPr>
              <a:t>Команда «</a:t>
            </a:r>
            <a:r>
              <a:rPr lang="en-US" sz="2400" b="1" dirty="0">
                <a:solidFill>
                  <a:srgbClr val="FD8F00"/>
                </a:solidFill>
                <a:latin typeface="Trebuchet MS"/>
                <a:cs typeface="Trebuchet MS"/>
              </a:rPr>
              <a:t>Big</a:t>
            </a:r>
            <a:r>
              <a:rPr lang="ru-RU" sz="2400" b="1" dirty="0">
                <a:solidFill>
                  <a:srgbClr val="FD8F00"/>
                </a:solidFill>
                <a:latin typeface="Trebuchet MS"/>
                <a:cs typeface="Trebuchet MS"/>
              </a:rPr>
              <a:t> 4»</a:t>
            </a:r>
            <a:endParaRPr sz="24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1600" spc="-20" dirty="0">
                <a:solidFill>
                  <a:srgbClr val="7F7F7F"/>
                </a:solidFill>
                <a:latin typeface="Trebuchet MS"/>
                <a:cs typeface="Trebuchet MS"/>
              </a:rPr>
              <a:t>2024</a:t>
            </a:r>
            <a:endParaRPr sz="16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860157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4293EDFD-D04A-AC1B-E882-78004DC14C12}"/>
              </a:ext>
            </a:extLst>
          </p:cNvPr>
          <p:cNvSpPr/>
          <p:nvPr/>
        </p:nvSpPr>
        <p:spPr>
          <a:xfrm>
            <a:off x="540935" y="4900738"/>
            <a:ext cx="10282237" cy="617575"/>
          </a:xfrm>
          <a:prstGeom prst="rect">
            <a:avLst/>
          </a:prstGeom>
          <a:solidFill>
            <a:srgbClr val="E0ED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1031536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600" dirty="0"/>
              <a:t>Выручка от производства щебня на двух линиях составит около </a:t>
            </a:r>
            <a:r>
              <a:rPr lang="en-US" sz="2800" dirty="0">
                <a:solidFill>
                  <a:srgbClr val="FD8F01"/>
                </a:solidFill>
                <a:latin typeface="Trebuchet MS" panose="020B0703020202090204" pitchFamily="34" charset="0"/>
              </a:rPr>
              <a:t>$</a:t>
            </a:r>
            <a:r>
              <a:rPr lang="ru-RU" sz="2800" dirty="0">
                <a:solidFill>
                  <a:srgbClr val="FD8F01"/>
                </a:solidFill>
                <a:latin typeface="Trebuchet MS" panose="020B0703020202090204" pitchFamily="34" charset="0"/>
              </a:rPr>
              <a:t>3,2 млн</a:t>
            </a:r>
            <a:r>
              <a:rPr lang="ru-RU" dirty="0">
                <a:solidFill>
                  <a:srgbClr val="000000"/>
                </a:solidFill>
                <a:latin typeface="Trebuchet MS" panose="020B0703020202090204" pitchFamily="34" charset="0"/>
              </a:rPr>
              <a:t> в </a:t>
            </a:r>
            <a:r>
              <a:rPr lang="ru-RU" sz="2800" dirty="0">
                <a:solidFill>
                  <a:srgbClr val="000000"/>
                </a:solidFill>
                <a:latin typeface="Trebuchet MS" panose="020B0703020202090204" pitchFamily="34" charset="0"/>
              </a:rPr>
              <a:t>год</a:t>
            </a:r>
            <a:endParaRPr sz="2600" spc="-10" dirty="0"/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10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Направление «Отходы»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object 27">
            <a:extLst>
              <a:ext uri="{FF2B5EF4-FFF2-40B4-BE49-F238E27FC236}">
                <a16:creationId xmlns:a16="http://schemas.microsoft.com/office/drawing/2014/main" id="{AA05C09E-4D6F-12E0-1E24-D5B0B0BCB58C}"/>
              </a:ext>
            </a:extLst>
          </p:cNvPr>
          <p:cNvSpPr txBox="1">
            <a:spLocks/>
          </p:cNvSpPr>
          <p:nvPr/>
        </p:nvSpPr>
        <p:spPr>
          <a:xfrm>
            <a:off x="551667" y="6323746"/>
            <a:ext cx="8744733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Источники: </a:t>
            </a:r>
            <a:r>
              <a:rPr lang="ru-RU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Экскаватор.ру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Fabricators.ru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-US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Equipnet.ru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ru-RU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Дробмаш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-US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GORNORUD</a:t>
            </a:r>
            <a:endParaRPr lang="ru-RU" sz="12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37" name="Таблица 36">
            <a:extLst>
              <a:ext uri="{FF2B5EF4-FFF2-40B4-BE49-F238E27FC236}">
                <a16:creationId xmlns:a16="http://schemas.microsoft.com/office/drawing/2014/main" id="{1C8D87E5-F92F-8227-BBD2-DBC35AD9D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1703642"/>
              </p:ext>
            </p:extLst>
          </p:nvPr>
        </p:nvGraphicFramePr>
        <p:xfrm>
          <a:off x="533400" y="1417320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r>
                        <a:rPr lang="ru-RU" sz="3200" b="1" dirty="0">
                          <a:solidFill>
                            <a:srgbClr val="0A3872"/>
                          </a:solidFill>
                          <a:latin typeface="Trebuchet MS" panose="020B070302020209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8114959C-D072-525B-FEC4-8A32F2118C0C}"/>
              </a:ext>
            </a:extLst>
          </p:cNvPr>
          <p:cNvSpPr/>
          <p:nvPr/>
        </p:nvSpPr>
        <p:spPr>
          <a:xfrm>
            <a:off x="1109401" y="1414883"/>
            <a:ext cx="4063394" cy="5820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chemeClr val="tx1"/>
                </a:solidFill>
                <a:latin typeface="Trebuchet MS" panose="020B0703020202090204" pitchFamily="34" charset="0"/>
              </a:rPr>
              <a:t>Оборудование для производства щебня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99BF2609-E018-8E80-84E5-7D68A6394A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4629564"/>
              </p:ext>
            </p:extLst>
          </p:nvPr>
        </p:nvGraphicFramePr>
        <p:xfrm>
          <a:off x="533400" y="2055490"/>
          <a:ext cx="7524000" cy="2682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84000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220949721"/>
                    </a:ext>
                  </a:extLst>
                </a:gridCol>
              </a:tblGrid>
              <a:tr h="273600">
                <a:tc>
                  <a:txBody>
                    <a:bodyPr/>
                    <a:lstStyle/>
                    <a:p>
                      <a:r>
                        <a:rPr lang="ru-RU" sz="16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Параметры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1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2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Необходимая производительность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~</a:t>
                      </a:r>
                      <a:r>
                        <a:rPr lang="ru-RU" sz="1400" b="1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300-320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 т/час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~</a:t>
                      </a:r>
                      <a:r>
                        <a:rPr lang="ru-RU" sz="1400" b="1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80-100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 т/час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Дробильный механизм, производительность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Sunward SP1213ITD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до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350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т/час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Komplet K-JC 805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до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200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т/час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95575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Сортировочное оборудование, производительность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Komplet Kompatto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 5030</a:t>
                      </a:r>
                    </a:p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до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350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т/час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Komplet Kompatto 104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до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250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т/час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306504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Питатель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Вибрационный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Вибрационный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298487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Санкции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Нет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Нет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7241516"/>
                  </a:ext>
                </a:extLst>
              </a:tr>
            </a:tbl>
          </a:graphicData>
        </a:graphic>
      </p:graphicFrame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BFB2C4E-B11B-0AB1-73C8-E86A8DAD4EEB}"/>
              </a:ext>
            </a:extLst>
          </p:cNvPr>
          <p:cNvGrpSpPr/>
          <p:nvPr/>
        </p:nvGrpSpPr>
        <p:grpSpPr>
          <a:xfrm>
            <a:off x="4323298" y="5410200"/>
            <a:ext cx="1600203" cy="717314"/>
            <a:chOff x="3780158" y="5215353"/>
            <a:chExt cx="1600203" cy="717314"/>
          </a:xfrm>
        </p:grpSpPr>
        <p:sp>
          <p:nvSpPr>
            <p:cNvPr id="8" name="Открывающая квадратная скобка 7">
              <a:extLst>
                <a:ext uri="{FF2B5EF4-FFF2-40B4-BE49-F238E27FC236}">
                  <a16:creationId xmlns:a16="http://schemas.microsoft.com/office/drawing/2014/main" id="{7D0F0239-2960-832D-FB1A-B01CC55782CC}"/>
                </a:ext>
              </a:extLst>
            </p:cNvPr>
            <p:cNvSpPr/>
            <p:nvPr/>
          </p:nvSpPr>
          <p:spPr>
            <a:xfrm rot="16200000">
              <a:off x="4583649" y="4508163"/>
              <a:ext cx="89522" cy="1503902"/>
            </a:xfrm>
            <a:prstGeom prst="leftBracket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128377-5F59-AEEF-0FB2-CCDF3D5282C7}"/>
                </a:ext>
              </a:extLst>
            </p:cNvPr>
            <p:cNvSpPr txBox="1"/>
            <p:nvPr/>
          </p:nvSpPr>
          <p:spPr>
            <a:xfrm>
              <a:off x="3780158" y="5332503"/>
              <a:ext cx="1600200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sz="1100" dirty="0">
                  <a:solidFill>
                    <a:schemeClr val="bg1">
                      <a:lumMod val="65000"/>
                    </a:schemeClr>
                  </a:solidFill>
                  <a:latin typeface="Trebuchet MS" panose="020B0703020202090204" pitchFamily="34" charset="0"/>
                </a:rPr>
                <a:t>Масса пустой горной породы на двух рудниках</a:t>
              </a: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765EA1EE-0E37-CC17-3D0B-93A566D85911}"/>
              </a:ext>
            </a:extLst>
          </p:cNvPr>
          <p:cNvGrpSpPr/>
          <p:nvPr/>
        </p:nvGrpSpPr>
        <p:grpSpPr>
          <a:xfrm>
            <a:off x="6441281" y="5410201"/>
            <a:ext cx="721519" cy="717313"/>
            <a:chOff x="5705396" y="5215353"/>
            <a:chExt cx="721519" cy="717313"/>
          </a:xfrm>
        </p:grpSpPr>
        <p:sp>
          <p:nvSpPr>
            <p:cNvPr id="10" name="Открывающая квадратная скобка 9">
              <a:extLst>
                <a:ext uri="{FF2B5EF4-FFF2-40B4-BE49-F238E27FC236}">
                  <a16:creationId xmlns:a16="http://schemas.microsoft.com/office/drawing/2014/main" id="{A8F1DE32-FD69-4757-BE84-D85B2401CD3A}"/>
                </a:ext>
              </a:extLst>
            </p:cNvPr>
            <p:cNvSpPr/>
            <p:nvPr/>
          </p:nvSpPr>
          <p:spPr>
            <a:xfrm rot="16200000">
              <a:off x="6021396" y="4974363"/>
              <a:ext cx="89521" cy="571501"/>
            </a:xfrm>
            <a:prstGeom prst="leftBracket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E8A2B38-C798-5EB6-546E-C9E14D733A80}"/>
                </a:ext>
              </a:extLst>
            </p:cNvPr>
            <p:cNvSpPr txBox="1"/>
            <p:nvPr/>
          </p:nvSpPr>
          <p:spPr>
            <a:xfrm>
              <a:off x="5705396" y="5332502"/>
              <a:ext cx="721519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sz="1100" dirty="0">
                  <a:solidFill>
                    <a:schemeClr val="bg1">
                      <a:lumMod val="65000"/>
                    </a:schemeClr>
                  </a:solidFill>
                  <a:latin typeface="Trebuchet MS" panose="020B0703020202090204" pitchFamily="34" charset="0"/>
                </a:rPr>
                <a:t>Доля массы щебня</a:t>
              </a: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4D94E056-B092-9F0C-DD9A-647734191DFC}"/>
              </a:ext>
            </a:extLst>
          </p:cNvPr>
          <p:cNvGrpSpPr/>
          <p:nvPr/>
        </p:nvGrpSpPr>
        <p:grpSpPr>
          <a:xfrm>
            <a:off x="7162800" y="5410201"/>
            <a:ext cx="1205230" cy="717313"/>
            <a:chOff x="6435093" y="5215353"/>
            <a:chExt cx="1205230" cy="717313"/>
          </a:xfrm>
        </p:grpSpPr>
        <p:sp>
          <p:nvSpPr>
            <p:cNvPr id="12" name="Открывающая квадратная скобка 11">
              <a:extLst>
                <a:ext uri="{FF2B5EF4-FFF2-40B4-BE49-F238E27FC236}">
                  <a16:creationId xmlns:a16="http://schemas.microsoft.com/office/drawing/2014/main" id="{822AC74E-AD1B-D744-3506-8744ACAE0021}"/>
                </a:ext>
              </a:extLst>
            </p:cNvPr>
            <p:cNvSpPr/>
            <p:nvPr/>
          </p:nvSpPr>
          <p:spPr>
            <a:xfrm rot="16200000">
              <a:off x="6992948" y="4974363"/>
              <a:ext cx="89521" cy="571501"/>
            </a:xfrm>
            <a:prstGeom prst="leftBracket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EFFA5D-7E06-F72B-38B6-79D9A74F9B10}"/>
                </a:ext>
              </a:extLst>
            </p:cNvPr>
            <p:cNvSpPr txBox="1"/>
            <p:nvPr/>
          </p:nvSpPr>
          <p:spPr>
            <a:xfrm>
              <a:off x="6435093" y="5332502"/>
              <a:ext cx="1205230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sz="1100" dirty="0">
                  <a:solidFill>
                    <a:schemeClr val="bg1">
                      <a:lumMod val="65000"/>
                    </a:schemeClr>
                  </a:solidFill>
                  <a:latin typeface="Trebuchet MS" panose="020B0703020202090204" pitchFamily="34" charset="0"/>
                </a:rPr>
                <a:t>Средняя стоимость тонны щебня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1BAD727-3D5C-2F35-9020-AE5200E437E8}"/>
              </a:ext>
            </a:extLst>
          </p:cNvPr>
          <p:cNvSpPr txBox="1"/>
          <p:nvPr/>
        </p:nvSpPr>
        <p:spPr>
          <a:xfrm>
            <a:off x="557454" y="5015296"/>
            <a:ext cx="98115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rebuchet MS" panose="020B0703020202090204" pitchFamily="34" charset="0"/>
              </a:rPr>
              <a:t>Выручка от производства щебня: 1,2 млн т/год    </a:t>
            </a:r>
            <a:r>
              <a:rPr lang="en-US" b="1" dirty="0">
                <a:solidFill>
                  <a:srgbClr val="000000"/>
                </a:solidFill>
                <a:latin typeface="Trebuchet MS" panose="020B0703020202090204" pitchFamily="34" charset="0"/>
              </a:rPr>
              <a:t>* </a:t>
            </a:r>
            <a:r>
              <a:rPr lang="ru-RU" b="1" dirty="0">
                <a:solidFill>
                  <a:srgbClr val="000000"/>
                </a:solidFill>
                <a:latin typeface="Trebuchet MS" panose="020B0703020202090204" pitchFamily="34" charset="0"/>
              </a:rPr>
              <a:t>   30%    </a:t>
            </a:r>
            <a:r>
              <a:rPr lang="en-US" b="1" dirty="0">
                <a:solidFill>
                  <a:srgbClr val="000000"/>
                </a:solidFill>
                <a:latin typeface="Trebuchet MS" panose="020B0703020202090204" pitchFamily="34" charset="0"/>
              </a:rPr>
              <a:t>* </a:t>
            </a:r>
            <a:r>
              <a:rPr lang="ru-RU" b="1" dirty="0">
                <a:solidFill>
                  <a:srgbClr val="000000"/>
                </a:solidFill>
                <a:latin typeface="Trebuchet MS" panose="020B0703020202090204" pitchFamily="34" charset="0"/>
              </a:rPr>
              <a:t>   </a:t>
            </a:r>
            <a:r>
              <a:rPr lang="en-US" b="1" dirty="0">
                <a:solidFill>
                  <a:srgbClr val="000000"/>
                </a:solidFill>
                <a:latin typeface="Trebuchet MS" panose="020B0703020202090204" pitchFamily="34" charset="0"/>
              </a:rPr>
              <a:t>$</a:t>
            </a:r>
            <a:r>
              <a:rPr lang="ru-RU" b="1" dirty="0">
                <a:solidFill>
                  <a:srgbClr val="000000"/>
                </a:solidFill>
                <a:latin typeface="Trebuchet MS" panose="020B0703020202090204" pitchFamily="34" charset="0"/>
              </a:rPr>
              <a:t>9    =    </a:t>
            </a:r>
            <a:r>
              <a:rPr lang="en-US" sz="20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$</a:t>
            </a:r>
            <a:r>
              <a:rPr lang="ru-RU" sz="20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3,2</a:t>
            </a:r>
            <a:r>
              <a:rPr lang="ru-RU" b="1" dirty="0">
                <a:solidFill>
                  <a:schemeClr val="accent6"/>
                </a:solidFill>
                <a:latin typeface="Trebuchet MS" panose="020B0703020202090204" pitchFamily="34" charset="0"/>
              </a:rPr>
              <a:t> млн</a:t>
            </a:r>
            <a:r>
              <a:rPr lang="ru-RU" b="1" dirty="0">
                <a:solidFill>
                  <a:srgbClr val="000000"/>
                </a:solidFill>
                <a:latin typeface="Trebuchet MS" panose="020B0703020202090204" pitchFamily="34" charset="0"/>
              </a:rPr>
              <a:t>/год</a:t>
            </a:r>
            <a:r>
              <a:rPr lang="ru-RU" dirty="0">
                <a:solidFill>
                  <a:srgbClr val="000000"/>
                </a:solidFill>
                <a:latin typeface="Trebuchet MS" panose="020B0703020202090204" pitchFamily="34" charset="0"/>
              </a:rPr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0164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084834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ru-RU" sz="2600" dirty="0"/>
              <a:t>Кап. затраты на строительство </a:t>
            </a:r>
            <a:r>
              <a:rPr kumimoji="0" lang="ru-RU" sz="28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703020202090204" pitchFamily="34" charset="0"/>
              </a:rPr>
              <a:t>линий по производству щебня </a:t>
            </a:r>
            <a:r>
              <a:rPr lang="ru-RU" sz="2600" dirty="0"/>
              <a:t>составят </a:t>
            </a:r>
            <a:r>
              <a:rPr lang="ru-RU" sz="2600" dirty="0">
                <a:solidFill>
                  <a:srgbClr val="FD8F01"/>
                </a:solidFill>
              </a:rPr>
              <a:t>$1,6 млн</a:t>
            </a:r>
            <a:r>
              <a:rPr lang="ru-RU" sz="2600" dirty="0"/>
              <a:t>, ежегодные операционные затраты - </a:t>
            </a:r>
            <a:r>
              <a:rPr lang="ru-RU" sz="2600" dirty="0">
                <a:solidFill>
                  <a:srgbClr val="FD8F01"/>
                </a:solidFill>
              </a:rPr>
              <a:t>$0,43 млн</a:t>
            </a:r>
            <a:endParaRPr sz="2600" spc="-10" dirty="0"/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11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Направление «Отходы»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object 27">
            <a:extLst>
              <a:ext uri="{FF2B5EF4-FFF2-40B4-BE49-F238E27FC236}">
                <a16:creationId xmlns:a16="http://schemas.microsoft.com/office/drawing/2014/main" id="{AA05C09E-4D6F-12E0-1E24-D5B0B0BCB58C}"/>
              </a:ext>
            </a:extLst>
          </p:cNvPr>
          <p:cNvSpPr txBox="1">
            <a:spLocks/>
          </p:cNvSpPr>
          <p:nvPr/>
        </p:nvSpPr>
        <p:spPr>
          <a:xfrm>
            <a:off x="551667" y="6323746"/>
            <a:ext cx="8744733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 algn="just">
              <a:spcBef>
                <a:spcPts val="100"/>
              </a:spcBef>
            </a:pP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Источники: </a:t>
            </a:r>
            <a:r>
              <a:rPr lang="ru-RU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Экскаватор.ру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Fabricators.ru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-US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Equipnet.ru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ru-RU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Дробмаш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-US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GORNORUD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ru-RU" sz="12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008D2183-62BB-8410-E78F-AF3E1C619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2810971"/>
              </p:ext>
            </p:extLst>
          </p:nvPr>
        </p:nvGraphicFramePr>
        <p:xfrm>
          <a:off x="538657" y="2133600"/>
          <a:ext cx="71640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4000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2220949721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788604252"/>
                    </a:ext>
                  </a:extLst>
                </a:gridCol>
              </a:tblGrid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Наименование показателя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ИТОГО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Капитальные затраты всего, в том числе: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$900,000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$700,000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$1,600,000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442211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Проектные работы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$100,000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$100,000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$200,000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Строительно-монтажные работы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$450,000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$950,000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Оборудование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$300,000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$150,000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$450,000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55757"/>
                  </a:ext>
                </a:extLst>
              </a:tr>
            </a:tbl>
          </a:graphicData>
        </a:graphic>
      </p:graphicFrame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AE4C622E-10F2-3E1E-3061-DD0B0FA0BB0E}"/>
              </a:ext>
            </a:extLst>
          </p:cNvPr>
          <p:cNvGraphicFramePr>
            <a:graphicFrameLocks noGrp="1"/>
          </p:cNvGraphicFramePr>
          <p:nvPr/>
        </p:nvGraphicFramePr>
        <p:xfrm>
          <a:off x="538657" y="1496388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r>
                        <a:rPr lang="ru-RU" sz="3200" b="1" dirty="0">
                          <a:solidFill>
                            <a:srgbClr val="0A3872"/>
                          </a:solidFill>
                          <a:latin typeface="Trebuchet MS" panose="020B070302020209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3CD86DA-CCBA-144E-BFE2-A41C756B9DBF}"/>
              </a:ext>
            </a:extLst>
          </p:cNvPr>
          <p:cNvSpPr/>
          <p:nvPr/>
        </p:nvSpPr>
        <p:spPr>
          <a:xfrm>
            <a:off x="1096391" y="1493951"/>
            <a:ext cx="6205799" cy="5820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kumimoji="0" lang="ru-RU" sz="16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703020202090204" pitchFamily="34" charset="0"/>
              </a:rPr>
              <a:t>Капитальные затраты на строительство очистных установок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9A2A160D-8933-BCEC-1B26-72E38DA530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027875"/>
              </p:ext>
            </p:extLst>
          </p:nvPr>
        </p:nvGraphicFramePr>
        <p:xfrm>
          <a:off x="547607" y="3680829"/>
          <a:ext cx="576000" cy="57912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ru-RU" sz="3200" b="1" dirty="0">
                          <a:solidFill>
                            <a:srgbClr val="0A3872"/>
                          </a:solidFill>
                          <a:latin typeface="Trebuchet MS" panose="020B070302020209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E783840-F334-431A-0D9B-276837F95DFD}"/>
              </a:ext>
            </a:extLst>
          </p:cNvPr>
          <p:cNvSpPr/>
          <p:nvPr/>
        </p:nvSpPr>
        <p:spPr>
          <a:xfrm>
            <a:off x="1123606" y="3680829"/>
            <a:ext cx="5200993" cy="5791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chemeClr val="tx1"/>
                </a:solidFill>
                <a:latin typeface="Trebuchet MS" panose="020B0703020202090204" pitchFamily="34" charset="0"/>
              </a:rPr>
              <a:t>Ежегодные операционные затраты после введения оборудования в эксплуатацию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4A71C3B1-F11A-8495-A991-8F54664339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288046"/>
              </p:ext>
            </p:extLst>
          </p:nvPr>
        </p:nvGraphicFramePr>
        <p:xfrm>
          <a:off x="533400" y="4373880"/>
          <a:ext cx="5436000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92000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</a:tblGrid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Наименование показателя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Затраты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Операционные затраты всего, в том числе: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$43</a:t>
                      </a: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0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442211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Фонд оплаты труда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$130,000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Поддержка, сервисное обслуживание, запчасти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$50,000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Расходы на электроэнергию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006840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Прочие расходы (административные, страхование)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$50,000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432101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8F23885-6E29-6F0A-B0AC-5C0DE0847D60}"/>
              </a:ext>
            </a:extLst>
          </p:cNvPr>
          <p:cNvSpPr txBox="1"/>
          <p:nvPr/>
        </p:nvSpPr>
        <p:spPr>
          <a:xfrm>
            <a:off x="8236366" y="2368596"/>
            <a:ext cx="333333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200" dirty="0">
                <a:latin typeface="Trebuchet MS" panose="020B0703020202090204" pitchFamily="34" charset="0"/>
              </a:rPr>
              <a:t>По сравнению с более дорогими, но такими же по функционалу аналогами, мы сэкономим на кап. затратах </a:t>
            </a:r>
            <a:r>
              <a:rPr lang="en-US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$</a:t>
            </a:r>
            <a:r>
              <a:rPr lang="ru-RU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1,8</a:t>
            </a:r>
            <a:r>
              <a:rPr lang="ru-RU" sz="1200" dirty="0">
                <a:latin typeface="Trebuchet MS" panose="020B0703020202090204" pitchFamily="34" charset="0"/>
              </a:rPr>
              <a:t> </a:t>
            </a:r>
            <a:r>
              <a:rPr lang="ru-RU" sz="1200" dirty="0">
                <a:solidFill>
                  <a:schemeClr val="accent6"/>
                </a:solidFill>
                <a:latin typeface="Trebuchet MS" panose="020B0703020202090204" pitchFamily="34" charset="0"/>
              </a:rPr>
              <a:t>млн</a:t>
            </a:r>
            <a:r>
              <a:rPr lang="ru-RU" sz="1200" dirty="0">
                <a:latin typeface="Trebuchet MS" panose="020B0703020202090204" pitchFamily="34" charset="0"/>
              </a:rPr>
              <a:t>, потратив </a:t>
            </a:r>
            <a:r>
              <a:rPr lang="ru-RU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$1,6 </a:t>
            </a:r>
            <a:r>
              <a:rPr lang="ru-RU" sz="1200" dirty="0">
                <a:solidFill>
                  <a:schemeClr val="accent6"/>
                </a:solidFill>
                <a:latin typeface="Trebuchet MS" panose="020B0703020202090204" pitchFamily="34" charset="0"/>
              </a:rPr>
              <a:t>млн</a:t>
            </a:r>
            <a:r>
              <a:rPr lang="ru-RU" sz="1200" dirty="0">
                <a:latin typeface="Trebuchet MS" panose="020B0703020202090204" pitchFamily="34" charset="0"/>
              </a:rPr>
              <a:t> вместо </a:t>
            </a:r>
            <a:r>
              <a:rPr lang="en-US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$</a:t>
            </a:r>
            <a:r>
              <a:rPr lang="ru-RU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3,4</a:t>
            </a:r>
            <a:r>
              <a:rPr lang="ru-RU" sz="12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 </a:t>
            </a:r>
            <a:r>
              <a:rPr lang="ru-RU" sz="1200" dirty="0">
                <a:solidFill>
                  <a:schemeClr val="accent6"/>
                </a:solidFill>
                <a:latin typeface="Trebuchet MS" panose="020B0703020202090204" pitchFamily="34" charset="0"/>
              </a:rPr>
              <a:t>млн</a:t>
            </a:r>
            <a:r>
              <a:rPr lang="ru-RU" sz="1200" dirty="0">
                <a:latin typeface="Trebuchet MS" panose="020B0703020202090204" pitchFamily="34" charset="0"/>
              </a:rPr>
              <a:t>.</a:t>
            </a:r>
            <a:endParaRPr lang="en" sz="1200" dirty="0">
              <a:latin typeface="Trebuchet MS" panose="020B0703020202090204" pitchFamily="34" charset="0"/>
            </a:endParaRPr>
          </a:p>
        </p:txBody>
      </p:sp>
      <p:sp>
        <p:nvSpPr>
          <p:cNvPr id="8" name="Треугольник 7">
            <a:extLst>
              <a:ext uri="{FF2B5EF4-FFF2-40B4-BE49-F238E27FC236}">
                <a16:creationId xmlns:a16="http://schemas.microsoft.com/office/drawing/2014/main" id="{02988911-80D7-0EAB-3163-29FB88C512DA}"/>
              </a:ext>
            </a:extLst>
          </p:cNvPr>
          <p:cNvSpPr/>
          <p:nvPr/>
        </p:nvSpPr>
        <p:spPr>
          <a:xfrm rot="5400000">
            <a:off x="7279854" y="2736822"/>
            <a:ext cx="1371600" cy="156100"/>
          </a:xfrm>
          <a:prstGeom prst="triangle">
            <a:avLst/>
          </a:prstGeom>
          <a:solidFill>
            <a:srgbClr val="E0ED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7288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95998" y="0"/>
            <a:ext cx="6096001" cy="6857999"/>
            <a:chOff x="6095998" y="0"/>
            <a:chExt cx="6096001" cy="6857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95998" y="0"/>
              <a:ext cx="6096001" cy="6857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095998" y="4800600"/>
              <a:ext cx="848360" cy="0"/>
            </a:xfrm>
            <a:custGeom>
              <a:avLst/>
              <a:gdLst/>
              <a:ahLst/>
              <a:cxnLst/>
              <a:rect l="l" t="t" r="r" b="b"/>
              <a:pathLst>
                <a:path w="848359">
                  <a:moveTo>
                    <a:pt x="0" y="0"/>
                  </a:moveTo>
                  <a:lnTo>
                    <a:pt x="848139" y="0"/>
                  </a:lnTo>
                </a:path>
              </a:pathLst>
            </a:custGeom>
            <a:ln w="101599">
              <a:solidFill>
                <a:srgbClr val="FD8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188146" y="3094157"/>
            <a:ext cx="315214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10" dirty="0">
                <a:latin typeface="Arial"/>
                <a:cs typeface="Arial"/>
              </a:rPr>
              <a:t>Содержание</a:t>
            </a:r>
            <a:endParaRPr sz="4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35314" y="2462012"/>
            <a:ext cx="36612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dirty="0">
                <a:solidFill>
                  <a:srgbClr val="FFFFFF"/>
                </a:solidFill>
                <a:latin typeface="Arial"/>
                <a:cs typeface="Arial"/>
              </a:rPr>
              <a:t>Направление «Выбросы»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235314" y="1880940"/>
            <a:ext cx="37941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0" dirty="0">
                <a:solidFill>
                  <a:srgbClr val="FFFFFF"/>
                </a:solidFill>
                <a:latin typeface="Arial"/>
                <a:cs typeface="Arial"/>
              </a:rPr>
              <a:t>Executive</a:t>
            </a:r>
            <a:r>
              <a:rPr lang="en-US" sz="22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2200" b="0" dirty="0">
                <a:solidFill>
                  <a:srgbClr val="FFFFFF"/>
                </a:solidFill>
                <a:latin typeface="Arial"/>
                <a:cs typeface="Arial"/>
              </a:rPr>
              <a:t>summary</a:t>
            </a:r>
            <a:endParaRPr sz="2200" b="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35314" y="3886462"/>
            <a:ext cx="34326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ru-RU" sz="2200" dirty="0">
                <a:solidFill>
                  <a:srgbClr val="FFFFFF"/>
                </a:solidFill>
                <a:latin typeface="Arial"/>
                <a:cs typeface="Arial"/>
              </a:rPr>
              <a:t>Направление «Отходы»</a:t>
            </a:r>
            <a:endParaRPr sz="2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35314" y="3174237"/>
            <a:ext cx="483743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dirty="0">
                <a:solidFill>
                  <a:srgbClr val="FFFFFF"/>
                </a:solidFill>
                <a:latin typeface="Arial"/>
                <a:cs typeface="Arial"/>
              </a:rPr>
              <a:t>Направление «Сбросы»</a:t>
            </a:r>
            <a:endParaRPr sz="2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FFBFB3A2-EB30-576F-7C46-1AFA1713D1A5}"/>
              </a:ext>
            </a:extLst>
          </p:cNvPr>
          <p:cNvSpPr txBox="1"/>
          <p:nvPr/>
        </p:nvSpPr>
        <p:spPr>
          <a:xfrm>
            <a:off x="7235314" y="4598687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b="1" dirty="0">
                <a:solidFill>
                  <a:srgbClr val="FD8F00"/>
                </a:solidFill>
                <a:latin typeface="Arial"/>
                <a:ea typeface="+mj-ea"/>
                <a:cs typeface="Arial"/>
              </a:rPr>
              <a:t>Выводы</a:t>
            </a:r>
            <a:endParaRPr sz="2200" b="1" dirty="0">
              <a:solidFill>
                <a:srgbClr val="FD8F0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15C63942-D569-1E4B-589D-D8A6D815269D}"/>
              </a:ext>
            </a:extLst>
          </p:cNvPr>
          <p:cNvSpPr txBox="1"/>
          <p:nvPr/>
        </p:nvSpPr>
        <p:spPr>
          <a:xfrm>
            <a:off x="7235314" y="5310912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Приложение</a:t>
            </a:r>
            <a:endParaRPr sz="2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5315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0848340" cy="136704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ru-RU" sz="2800" spc="-10" dirty="0"/>
              <a:t>Кап. затраты на экологическую модернизацию 2 рудников составят</a:t>
            </a:r>
            <a:r>
              <a:rPr lang="en-US" sz="2800" spc="-10" dirty="0"/>
              <a:t> </a:t>
            </a:r>
            <a:r>
              <a:rPr lang="ru-RU" sz="2800" spc="-10" dirty="0"/>
              <a:t>~ </a:t>
            </a:r>
            <a:r>
              <a:rPr kumimoji="0" lang="ru-RU" sz="3200" b="1" i="0" u="none" strike="noStrike" kern="0" cap="none" spc="0" normalizeH="0" baseline="0" noProof="0" dirty="0">
                <a:ln>
                  <a:noFill/>
                </a:ln>
                <a:solidFill>
                  <a:srgbClr val="FD8F01"/>
                </a:solidFill>
                <a:effectLst/>
                <a:uLnTx/>
                <a:uFillTx/>
                <a:latin typeface="Trebuchet MS"/>
                <a:ea typeface="+mn-ea"/>
                <a:cs typeface="Trebuchet MS"/>
              </a:rPr>
              <a:t>$</a:t>
            </a:r>
            <a:r>
              <a:rPr lang="ru-RU" sz="2800" spc="-10" dirty="0">
                <a:solidFill>
                  <a:srgbClr val="FD8F01"/>
                </a:solidFill>
              </a:rPr>
              <a:t>9,4 млн</a:t>
            </a:r>
            <a:r>
              <a:rPr lang="ru-RU" sz="2800" spc="-10" dirty="0"/>
              <a:t>, позволят избежать приостановки деятельности на </a:t>
            </a:r>
            <a:r>
              <a:rPr lang="ru-RU" sz="2800" spc="-10" dirty="0">
                <a:solidFill>
                  <a:schemeClr val="accent6"/>
                </a:solidFill>
              </a:rPr>
              <a:t>90 суток </a:t>
            </a:r>
            <a:r>
              <a:rPr lang="ru-RU" sz="2800" spc="-10" dirty="0"/>
              <a:t>за экологические нарушения</a:t>
            </a:r>
            <a:endParaRPr sz="2600" spc="-10" dirty="0"/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13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Выводы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6587C788-4F17-94F5-9CA9-C47A6C0BDC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0002555"/>
              </p:ext>
            </p:extLst>
          </p:nvPr>
        </p:nvGraphicFramePr>
        <p:xfrm>
          <a:off x="531967" y="2067560"/>
          <a:ext cx="8604000" cy="323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80000">
                  <a:extLst>
                    <a:ext uri="{9D8B030D-6E8A-4147-A177-3AD203B41FA5}">
                      <a16:colId xmlns:a16="http://schemas.microsoft.com/office/drawing/2014/main" val="3180767070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3030422294"/>
                    </a:ext>
                  </a:extLst>
                </a:gridCol>
                <a:gridCol w="3780000">
                  <a:extLst>
                    <a:ext uri="{9D8B030D-6E8A-4147-A177-3AD203B41FA5}">
                      <a16:colId xmlns:a16="http://schemas.microsoft.com/office/drawing/2014/main" val="42941181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0" lang="en-US" sz="2800" b="1" i="0" u="none" strike="noStrike" kern="0" cap="none" spc="-1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2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Trebuchet MS"/>
                        </a:rPr>
                        <a:t>$</a:t>
                      </a:r>
                      <a:r>
                        <a:rPr lang="en-US" sz="2800" b="1" spc="-1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9</a:t>
                      </a:r>
                      <a:r>
                        <a:rPr lang="ru-RU" sz="2800" b="1" spc="-1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,4</a:t>
                      </a:r>
                      <a:r>
                        <a:rPr lang="ru-RU" sz="2800" spc="-1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 млн</a:t>
                      </a:r>
                      <a:endParaRPr lang="ru-RU" sz="2800" dirty="0">
                        <a:latin typeface="Trebuchet MS" panose="020B0703020202090204" pitchFamily="34" charset="0"/>
                      </a:endParaRPr>
                    </a:p>
                  </a:txBody>
                  <a:tcPr marL="648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latin typeface="Trebuchet MS" panose="020B070302020209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ru-RU" sz="2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Trebuchet MS"/>
                        </a:rPr>
                        <a:t>$</a:t>
                      </a:r>
                      <a:r>
                        <a:rPr lang="ru-RU" sz="2800" b="1" spc="-1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3,5</a:t>
                      </a:r>
                      <a:r>
                        <a:rPr lang="ru-RU" sz="2800" spc="-1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 млн</a:t>
                      </a:r>
                      <a:endParaRPr lang="ru-RU" sz="2800" dirty="0">
                        <a:latin typeface="Trebuchet MS" panose="020B0703020202090204" pitchFamily="34" charset="0"/>
                      </a:endParaRPr>
                    </a:p>
                  </a:txBody>
                  <a:tcPr marL="75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0735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latin typeface="Trebuchet MS" panose="020B0703020202090204" pitchFamily="34" charset="0"/>
                        </a:rPr>
                        <a:t>составят капитальные затраты на экологическую модернизацию 2 рудников </a:t>
                      </a:r>
                    </a:p>
                  </a:txBody>
                  <a:tcPr marT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latin typeface="Trebuchet MS" panose="020B0703020202090204" pitchFamily="34" charset="0"/>
                      </a:endParaRPr>
                    </a:p>
                  </a:txBody>
                  <a:tcPr marT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spc="-10" dirty="0">
                          <a:latin typeface="Trebuchet MS" panose="020B0703020202090204" pitchFamily="34" charset="0"/>
                        </a:rPr>
                        <a:t>составят ежегодные операционные затраты на использование оборудования </a:t>
                      </a:r>
                      <a:endParaRPr lang="ru-RU" sz="1600" dirty="0">
                        <a:latin typeface="Trebuchet MS" panose="020B0703020202090204" pitchFamily="34" charset="0"/>
                      </a:endParaRPr>
                    </a:p>
                  </a:txBody>
                  <a:tcPr marT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3734480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endParaRPr lang="ru-RU" dirty="0">
                        <a:latin typeface="Trebuchet MS" panose="020B070302020209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latin typeface="Trebuchet MS" panose="020B070302020209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latin typeface="Trebuchet MS" panose="020B070302020209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7089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ru-RU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Trebuchet MS"/>
                        </a:rPr>
                        <a:t>на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2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Trebuchet MS"/>
                        </a:rPr>
                        <a:t>$</a:t>
                      </a:r>
                      <a:r>
                        <a:rPr lang="ru-RU" sz="2800" b="1" spc="-1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3,2 </a:t>
                      </a:r>
                      <a:r>
                        <a:rPr lang="ru-RU" sz="2800" spc="-1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млн </a:t>
                      </a:r>
                      <a:endParaRPr lang="ru-RU" sz="2800" dirty="0">
                        <a:latin typeface="Trebuchet MS" panose="020B0703020202090204" pitchFamily="34" charset="0"/>
                      </a:endParaRPr>
                    </a:p>
                  </a:txBody>
                  <a:tcPr marL="75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latin typeface="Trebuchet MS" panose="020B070302020209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rebuchet MS" panose="020B0703020202090204" pitchFamily="34" charset="0"/>
                        </a:rPr>
                        <a:t>на</a:t>
                      </a:r>
                      <a:r>
                        <a:rPr lang="ru-RU" dirty="0">
                          <a:latin typeface="Trebuchet MS" panose="020B0703020202090204" pitchFamily="34" charset="0"/>
                        </a:rPr>
                        <a:t> </a:t>
                      </a:r>
                      <a:r>
                        <a:rPr lang="ru-RU" sz="2800" b="1" dirty="0">
                          <a:solidFill>
                            <a:schemeClr val="accent6"/>
                          </a:solidFill>
                          <a:latin typeface="Trebuchet MS" panose="020B0703020202090204" pitchFamily="34" charset="0"/>
                        </a:rPr>
                        <a:t>90</a:t>
                      </a:r>
                      <a:r>
                        <a:rPr lang="ru-RU" sz="2800" dirty="0">
                          <a:solidFill>
                            <a:schemeClr val="accent6"/>
                          </a:solidFill>
                          <a:latin typeface="Trebuchet MS" panose="020B0703020202090204" pitchFamily="34" charset="0"/>
                        </a:rPr>
                        <a:t> суток</a:t>
                      </a:r>
                      <a:endParaRPr lang="ru-RU" dirty="0">
                        <a:solidFill>
                          <a:schemeClr val="accent6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marL="792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1743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spc="-10" dirty="0">
                          <a:latin typeface="Trebuchet MS" panose="020B0703020202090204" pitchFamily="34" charset="0"/>
                        </a:rPr>
                        <a:t>может вырасти выручка предприятия за счет производства щебня </a:t>
                      </a:r>
                      <a:endParaRPr lang="ru-RU" sz="1600" dirty="0">
                        <a:latin typeface="Trebuchet MS" panose="020B0703020202090204" pitchFamily="34" charset="0"/>
                      </a:endParaRPr>
                    </a:p>
                  </a:txBody>
                  <a:tcPr marT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1600" dirty="0">
                        <a:latin typeface="Trebuchet MS" panose="020B0703020202090204" pitchFamily="34" charset="0"/>
                      </a:endParaRPr>
                    </a:p>
                  </a:txBody>
                  <a:tcPr marT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rebuchet MS" panose="020B0703020202090204" pitchFamily="34" charset="0"/>
                        </a:rPr>
                        <a:t>не будет приостановки деятельности из-за экологических нарушений за счет экологической модернизации</a:t>
                      </a:r>
                    </a:p>
                  </a:txBody>
                  <a:tcPr marT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9661108"/>
                  </a:ext>
                </a:extLst>
              </a:tr>
            </a:tbl>
          </a:graphicData>
        </a:graphic>
      </p:graphicFrame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AB03407B-D3D0-0935-F5EF-2CE0194C0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196722"/>
              </p:ext>
            </p:extLst>
          </p:nvPr>
        </p:nvGraphicFramePr>
        <p:xfrm>
          <a:off x="623400" y="2011107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endParaRPr lang="ru-RU" sz="3200" b="1" dirty="0">
                        <a:solidFill>
                          <a:srgbClr val="0A3872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1723A2A-09CB-B865-A7BC-D1F6A86C7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420020"/>
              </p:ext>
            </p:extLst>
          </p:nvPr>
        </p:nvGraphicFramePr>
        <p:xfrm>
          <a:off x="5486400" y="2011107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endParaRPr lang="ru-RU" sz="3200" b="1" dirty="0">
                        <a:solidFill>
                          <a:srgbClr val="0A3872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71F40D19-09BF-6E17-5376-7BF429A488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0841835"/>
              </p:ext>
            </p:extLst>
          </p:nvPr>
        </p:nvGraphicFramePr>
        <p:xfrm>
          <a:off x="623400" y="3916200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endParaRPr lang="ru-RU" sz="3200" b="1" dirty="0">
                        <a:solidFill>
                          <a:srgbClr val="0A3872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40270621-9AC9-A9F9-2344-40C4F47670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0784774"/>
              </p:ext>
            </p:extLst>
          </p:nvPr>
        </p:nvGraphicFramePr>
        <p:xfrm>
          <a:off x="5486400" y="3913231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endParaRPr lang="ru-RU" sz="3200" b="1" dirty="0">
                        <a:solidFill>
                          <a:srgbClr val="0A3872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D7B57BD-F1EF-DEFF-6F26-91D180F38F6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2106" y="3973738"/>
            <a:ext cx="458585" cy="45858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C2613ED-4A55-AEC1-BE0D-114B3250F5E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0098" y="2058876"/>
            <a:ext cx="482600" cy="4826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1721AA0-7B5F-3902-2A19-C6160A0BCDB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71200" y="2091078"/>
            <a:ext cx="406400" cy="4064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2F16B9B-B26F-6EA8-9013-A97F1F543F64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40364" y="3973738"/>
            <a:ext cx="458585" cy="458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93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1999" cy="6857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03157" y="4664910"/>
              <a:ext cx="1492250" cy="127000"/>
            </a:xfrm>
            <a:custGeom>
              <a:avLst/>
              <a:gdLst/>
              <a:ahLst/>
              <a:cxnLst/>
              <a:rect l="l" t="t" r="r" b="b"/>
              <a:pathLst>
                <a:path w="1492250" h="127000">
                  <a:moveTo>
                    <a:pt x="0" y="0"/>
                  </a:moveTo>
                  <a:lnTo>
                    <a:pt x="1491915" y="0"/>
                  </a:lnTo>
                  <a:lnTo>
                    <a:pt x="1491915" y="126999"/>
                  </a:lnTo>
                  <a:lnTo>
                    <a:pt x="0" y="126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12328" y="2978340"/>
              <a:ext cx="3879850" cy="3879850"/>
            </a:xfrm>
            <a:custGeom>
              <a:avLst/>
              <a:gdLst/>
              <a:ahLst/>
              <a:cxnLst/>
              <a:rect l="l" t="t" r="r" b="b"/>
              <a:pathLst>
                <a:path w="3879850" h="3879850">
                  <a:moveTo>
                    <a:pt x="948512" y="2931147"/>
                  </a:moveTo>
                  <a:lnTo>
                    <a:pt x="0" y="2931147"/>
                  </a:lnTo>
                  <a:lnTo>
                    <a:pt x="0" y="3879659"/>
                  </a:lnTo>
                  <a:lnTo>
                    <a:pt x="948512" y="3879659"/>
                  </a:lnTo>
                  <a:lnTo>
                    <a:pt x="948512" y="2931147"/>
                  </a:lnTo>
                  <a:close/>
                </a:path>
                <a:path w="3879850" h="3879850">
                  <a:moveTo>
                    <a:pt x="3879659" y="0"/>
                  </a:moveTo>
                  <a:lnTo>
                    <a:pt x="2931147" y="0"/>
                  </a:lnTo>
                  <a:lnTo>
                    <a:pt x="2931147" y="948524"/>
                  </a:lnTo>
                  <a:lnTo>
                    <a:pt x="3879659" y="948524"/>
                  </a:lnTo>
                  <a:lnTo>
                    <a:pt x="3879659" y="0"/>
                  </a:lnTo>
                  <a:close/>
                </a:path>
              </a:pathLst>
            </a:custGeom>
            <a:solidFill>
              <a:srgbClr val="FFFFFF">
                <a:alpha val="431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562238" y="3380790"/>
              <a:ext cx="3307715" cy="3114040"/>
            </a:xfrm>
            <a:custGeom>
              <a:avLst/>
              <a:gdLst/>
              <a:ahLst/>
              <a:cxnLst/>
              <a:rect l="l" t="t" r="r" b="b"/>
              <a:pathLst>
                <a:path w="3307715" h="3114040">
                  <a:moveTo>
                    <a:pt x="586828" y="1115021"/>
                  </a:moveTo>
                  <a:lnTo>
                    <a:pt x="0" y="1115021"/>
                  </a:lnTo>
                  <a:lnTo>
                    <a:pt x="0" y="1701850"/>
                  </a:lnTo>
                  <a:lnTo>
                    <a:pt x="586828" y="1701850"/>
                  </a:lnTo>
                  <a:lnTo>
                    <a:pt x="586828" y="1115021"/>
                  </a:lnTo>
                  <a:close/>
                </a:path>
                <a:path w="3307715" h="3114040">
                  <a:moveTo>
                    <a:pt x="1225232" y="0"/>
                  </a:moveTo>
                  <a:lnTo>
                    <a:pt x="672109" y="0"/>
                  </a:lnTo>
                  <a:lnTo>
                    <a:pt x="672109" y="553123"/>
                  </a:lnTo>
                  <a:lnTo>
                    <a:pt x="1225232" y="553123"/>
                  </a:lnTo>
                  <a:lnTo>
                    <a:pt x="1225232" y="0"/>
                  </a:lnTo>
                  <a:close/>
                </a:path>
                <a:path w="3307715" h="3114040">
                  <a:moveTo>
                    <a:pt x="1773491" y="2322538"/>
                  </a:moveTo>
                  <a:lnTo>
                    <a:pt x="982218" y="2322538"/>
                  </a:lnTo>
                  <a:lnTo>
                    <a:pt x="982218" y="3113798"/>
                  </a:lnTo>
                  <a:lnTo>
                    <a:pt x="1773491" y="3113798"/>
                  </a:lnTo>
                  <a:lnTo>
                    <a:pt x="1773491" y="2322538"/>
                  </a:lnTo>
                  <a:close/>
                </a:path>
                <a:path w="3307715" h="3114040">
                  <a:moveTo>
                    <a:pt x="3307105" y="1031773"/>
                  </a:moveTo>
                  <a:lnTo>
                    <a:pt x="2515832" y="1031773"/>
                  </a:lnTo>
                  <a:lnTo>
                    <a:pt x="2515832" y="1823034"/>
                  </a:lnTo>
                  <a:lnTo>
                    <a:pt x="3307105" y="1823034"/>
                  </a:lnTo>
                  <a:lnTo>
                    <a:pt x="3307105" y="1031773"/>
                  </a:lnTo>
                  <a:close/>
                </a:path>
              </a:pathLst>
            </a:custGeom>
            <a:solidFill>
              <a:srgbClr val="FFFFFF">
                <a:alpha val="1450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312328" y="2978340"/>
              <a:ext cx="3879850" cy="3879850"/>
            </a:xfrm>
            <a:custGeom>
              <a:avLst/>
              <a:gdLst/>
              <a:ahLst/>
              <a:cxnLst/>
              <a:rect l="l" t="t" r="r" b="b"/>
              <a:pathLst>
                <a:path w="3879850" h="3879850">
                  <a:moveTo>
                    <a:pt x="720242" y="0"/>
                  </a:moveTo>
                  <a:lnTo>
                    <a:pt x="0" y="0"/>
                  </a:lnTo>
                  <a:lnTo>
                    <a:pt x="0" y="720242"/>
                  </a:lnTo>
                  <a:lnTo>
                    <a:pt x="720242" y="720242"/>
                  </a:lnTo>
                  <a:lnTo>
                    <a:pt x="720242" y="0"/>
                  </a:lnTo>
                  <a:close/>
                </a:path>
                <a:path w="3879850" h="3879850">
                  <a:moveTo>
                    <a:pt x="2434475" y="1093063"/>
                  </a:moveTo>
                  <a:lnTo>
                    <a:pt x="1051204" y="1093063"/>
                  </a:lnTo>
                  <a:lnTo>
                    <a:pt x="1051204" y="2476335"/>
                  </a:lnTo>
                  <a:lnTo>
                    <a:pt x="2434475" y="2476335"/>
                  </a:lnTo>
                  <a:lnTo>
                    <a:pt x="2434475" y="1093063"/>
                  </a:lnTo>
                  <a:close/>
                </a:path>
                <a:path w="3879850" h="3879850">
                  <a:moveTo>
                    <a:pt x="2590787" y="114134"/>
                  </a:moveTo>
                  <a:lnTo>
                    <a:pt x="1870532" y="114134"/>
                  </a:lnTo>
                  <a:lnTo>
                    <a:pt x="1870532" y="834377"/>
                  </a:lnTo>
                  <a:lnTo>
                    <a:pt x="2590787" y="834377"/>
                  </a:lnTo>
                  <a:lnTo>
                    <a:pt x="2590787" y="114134"/>
                  </a:lnTo>
                  <a:close/>
                </a:path>
                <a:path w="3879850" h="3879850">
                  <a:moveTo>
                    <a:pt x="3879672" y="2556294"/>
                  </a:moveTo>
                  <a:lnTo>
                    <a:pt x="2556294" y="2556294"/>
                  </a:lnTo>
                  <a:lnTo>
                    <a:pt x="2556294" y="3879659"/>
                  </a:lnTo>
                  <a:lnTo>
                    <a:pt x="3879672" y="3879659"/>
                  </a:lnTo>
                  <a:lnTo>
                    <a:pt x="3879672" y="2556294"/>
                  </a:lnTo>
                  <a:close/>
                </a:path>
              </a:pathLst>
            </a:custGeom>
            <a:solidFill>
              <a:srgbClr val="FFFFFF">
                <a:alpha val="431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190457" y="2570911"/>
            <a:ext cx="3599179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dirty="0">
                <a:solidFill>
                  <a:srgbClr val="FFFFFF"/>
                </a:solidFill>
              </a:rPr>
              <a:t>Приложение</a:t>
            </a:r>
            <a:r>
              <a:rPr sz="4000" spc="-60" dirty="0">
                <a:solidFill>
                  <a:srgbClr val="FFFFFF"/>
                </a:solidFill>
              </a:rPr>
              <a:t> </a:t>
            </a:r>
            <a:r>
              <a:rPr sz="4000" spc="-50" dirty="0">
                <a:solidFill>
                  <a:srgbClr val="FFFFFF"/>
                </a:solidFill>
              </a:rPr>
              <a:t>1</a:t>
            </a:r>
            <a:endParaRPr sz="4000"/>
          </a:p>
        </p:txBody>
      </p:sp>
      <p:sp>
        <p:nvSpPr>
          <p:cNvPr id="9" name="object 9"/>
          <p:cNvSpPr txBox="1"/>
          <p:nvPr/>
        </p:nvSpPr>
        <p:spPr>
          <a:xfrm>
            <a:off x="1190457" y="3180511"/>
            <a:ext cx="73279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sz="4000" b="1" dirty="0">
                <a:solidFill>
                  <a:srgbClr val="FFFFFF"/>
                </a:solidFill>
                <a:latin typeface="Trebuchet MS"/>
                <a:cs typeface="Trebuchet MS"/>
              </a:rPr>
              <a:t>Детали произведенных расчетов</a:t>
            </a:r>
            <a:endParaRPr sz="40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841478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0848340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600" dirty="0"/>
              <a:t>Дополнительные характеристики установок для шахтной воды</a:t>
            </a:r>
            <a:endParaRPr sz="2600" spc="-10" dirty="0"/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15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Направление «Сбросы»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object 27">
            <a:extLst>
              <a:ext uri="{FF2B5EF4-FFF2-40B4-BE49-F238E27FC236}">
                <a16:creationId xmlns:a16="http://schemas.microsoft.com/office/drawing/2014/main" id="{AA05C09E-4D6F-12E0-1E24-D5B0B0BCB58C}"/>
              </a:ext>
            </a:extLst>
          </p:cNvPr>
          <p:cNvSpPr txBox="1">
            <a:spLocks/>
          </p:cNvSpPr>
          <p:nvPr/>
        </p:nvSpPr>
        <p:spPr>
          <a:xfrm>
            <a:off x="551667" y="6323746"/>
            <a:ext cx="8744733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Источники: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Veolia Water Technologies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SUEZ Water Technologies &amp; Solutions 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Ion Exchange </a:t>
            </a:r>
            <a:endParaRPr lang="ru-RU" sz="12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37" name="Таблица 36">
            <a:extLst>
              <a:ext uri="{FF2B5EF4-FFF2-40B4-BE49-F238E27FC236}">
                <a16:creationId xmlns:a16="http://schemas.microsoft.com/office/drawing/2014/main" id="{1C8D87E5-F92F-8227-BBD2-DBC35AD9D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22617"/>
              </p:ext>
            </p:extLst>
          </p:nvPr>
        </p:nvGraphicFramePr>
        <p:xfrm>
          <a:off x="533400" y="1386472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endParaRPr lang="ru-RU" sz="3200" b="1" dirty="0">
                        <a:solidFill>
                          <a:srgbClr val="0A3872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8114959C-D072-525B-FEC4-8A32F2118C0C}"/>
              </a:ext>
            </a:extLst>
          </p:cNvPr>
          <p:cNvSpPr/>
          <p:nvPr/>
        </p:nvSpPr>
        <p:spPr>
          <a:xfrm>
            <a:off x="1127667" y="1382056"/>
            <a:ext cx="4063394" cy="5820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chemeClr val="tx1"/>
                </a:solidFill>
                <a:latin typeface="Trebuchet MS" panose="020B0703020202090204" pitchFamily="34" charset="0"/>
              </a:rPr>
              <a:t>Очистные установки для шахтной воды</a:t>
            </a:r>
          </a:p>
        </p:txBody>
      </p:sp>
      <p:graphicFrame>
        <p:nvGraphicFramePr>
          <p:cNvPr id="19" name="Таблица 18">
            <a:extLst>
              <a:ext uri="{FF2B5EF4-FFF2-40B4-BE49-F238E27FC236}">
                <a16:creationId xmlns:a16="http://schemas.microsoft.com/office/drawing/2014/main" id="{7373FA5F-1133-7734-770E-F60F68A56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009955"/>
              </p:ext>
            </p:extLst>
          </p:nvPr>
        </p:nvGraphicFramePr>
        <p:xfrm>
          <a:off x="533400" y="2039640"/>
          <a:ext cx="10116000" cy="2351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2000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38520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  <a:gridCol w="3852000">
                  <a:extLst>
                    <a:ext uri="{9D8B030D-6E8A-4147-A177-3AD203B41FA5}">
                      <a16:colId xmlns:a16="http://schemas.microsoft.com/office/drawing/2014/main" val="2220949721"/>
                    </a:ext>
                  </a:extLst>
                </a:gridCol>
              </a:tblGrid>
              <a:tr h="255840">
                <a:tc>
                  <a:txBody>
                    <a:bodyPr/>
                    <a:lstStyle/>
                    <a:p>
                      <a:r>
                        <a:rPr lang="ru-RU" sz="16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Параметры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7347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1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7347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2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734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Модель очистной установки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200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Veolia </a:t>
                      </a:r>
                      <a:r>
                        <a:rPr lang="en" sz="1200" dirty="0" err="1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Actiflo</a:t>
                      </a:r>
                      <a:r>
                        <a:rPr lang="en" sz="1200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® Turbo</a:t>
                      </a:r>
                      <a:endParaRPr lang="ru-RU" sz="1200" dirty="0">
                        <a:solidFill>
                          <a:schemeClr val="accent5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200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SUEZ (GE) Reverse Osmosis System + Ion Exchange</a:t>
                      </a:r>
                      <a:endParaRPr lang="ru-RU" sz="1200" dirty="0">
                        <a:solidFill>
                          <a:schemeClr val="accent5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Технология очистки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Физико-химическая очистка (коагуляция, флокуляция и песчаная фильтрация)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Обратный осмос с физико-химической очисткой и системой ионного обмена для удаления солей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Компактность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За счет компактности удобно </a:t>
                      </a:r>
                    </a:p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устанавливать на рудниках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Модульная конструкция позволяет адаптировать систему под различные условия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832701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Дополнительные компоненты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Насосы, резервуары, системы контроля и мониторинга качества воды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То же + коагуляторы, </a:t>
                      </a:r>
                      <a:r>
                        <a:rPr kumimoji="0" lang="ru-RU" sz="12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флокуляторы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, песчаные фильтры, мембранные модули, ионные обменники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3919319"/>
                  </a:ext>
                </a:extLst>
              </a:tr>
            </a:tbl>
          </a:graphicData>
        </a:graphic>
      </p:graphicFrame>
      <p:pic>
        <p:nvPicPr>
          <p:cNvPr id="3" name="object 13">
            <a:extLst>
              <a:ext uri="{FF2B5EF4-FFF2-40B4-BE49-F238E27FC236}">
                <a16:creationId xmlns:a16="http://schemas.microsoft.com/office/drawing/2014/main" id="{5BA56FDA-4B3D-8A7A-3C58-8F74C5179E48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51667" y="1421074"/>
            <a:ext cx="504000" cy="5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006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0848340" cy="81304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ru-RU" sz="2600" dirty="0"/>
              <a:t>Кап. затраты на строительство более дорогих, но аналогичных по функционалу очистных установок составят </a:t>
            </a:r>
            <a:r>
              <a:rPr lang="ru-RU" sz="2600" dirty="0">
                <a:solidFill>
                  <a:srgbClr val="FD8F01"/>
                </a:solidFill>
              </a:rPr>
              <a:t>$13,8 млн</a:t>
            </a:r>
            <a:endParaRPr sz="2600" spc="-10" dirty="0"/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16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Направление «Сбросы»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object 27">
            <a:extLst>
              <a:ext uri="{FF2B5EF4-FFF2-40B4-BE49-F238E27FC236}">
                <a16:creationId xmlns:a16="http://schemas.microsoft.com/office/drawing/2014/main" id="{AA05C09E-4D6F-12E0-1E24-D5B0B0BCB58C}"/>
              </a:ext>
            </a:extLst>
          </p:cNvPr>
          <p:cNvSpPr txBox="1">
            <a:spLocks/>
          </p:cNvSpPr>
          <p:nvPr/>
        </p:nvSpPr>
        <p:spPr>
          <a:xfrm>
            <a:off x="551667" y="6323746"/>
            <a:ext cx="8744733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 algn="just">
              <a:spcBef>
                <a:spcPts val="100"/>
              </a:spcBef>
            </a:pP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Источники: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Review of reclamation and water treatment costs </a:t>
            </a:r>
            <a:r>
              <a:rPr lang="en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sisson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brook mine, new </a:t>
            </a:r>
            <a:r>
              <a:rPr lang="en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brunswick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Project Report: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Achieving Value for Money Britannia Mine Water Treatment Plant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Engineering News-Record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Veolia Water Technologies </a:t>
            </a:r>
            <a:endParaRPr lang="ru-RU" sz="12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008D2183-62BB-8410-E78F-AF3E1C619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670299"/>
              </p:ext>
            </p:extLst>
          </p:nvPr>
        </p:nvGraphicFramePr>
        <p:xfrm>
          <a:off x="530942" y="2133600"/>
          <a:ext cx="71640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4000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2220949721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788604252"/>
                    </a:ext>
                  </a:extLst>
                </a:gridCol>
              </a:tblGrid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Наименование показателя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ИТОГО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Капитальные затраты всего, в том числе: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$8,000,000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$5,800,000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$13,800,000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442211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Проектные работы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$1,000,000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$800,000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$1,800,000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Строительно-монтажные работы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$2,500,000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$1,500,000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$4,000,000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Оборудование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$4,500,000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$3,500,000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$8,000,000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55757"/>
                  </a:ext>
                </a:extLst>
              </a:tr>
            </a:tbl>
          </a:graphicData>
        </a:graphic>
      </p:graphicFrame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AE4C622E-10F2-3E1E-3061-DD0B0FA0B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1420608"/>
              </p:ext>
            </p:extLst>
          </p:nvPr>
        </p:nvGraphicFramePr>
        <p:xfrm>
          <a:off x="530942" y="1496388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endParaRPr lang="ru-RU" sz="3200" b="1" dirty="0">
                        <a:solidFill>
                          <a:srgbClr val="0A3872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3CD86DA-CCBA-144E-BFE2-A41C756B9DBF}"/>
              </a:ext>
            </a:extLst>
          </p:cNvPr>
          <p:cNvSpPr/>
          <p:nvPr/>
        </p:nvSpPr>
        <p:spPr>
          <a:xfrm>
            <a:off x="1088676" y="1493951"/>
            <a:ext cx="6205799" cy="5820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kumimoji="0" lang="ru-RU" sz="16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703020202090204" pitchFamily="34" charset="0"/>
              </a:rPr>
              <a:t>Капитальные затраты на строительство очистных установок</a:t>
            </a:r>
          </a:p>
        </p:txBody>
      </p:sp>
      <p:pic>
        <p:nvPicPr>
          <p:cNvPr id="5" name="object 7">
            <a:extLst>
              <a:ext uri="{FF2B5EF4-FFF2-40B4-BE49-F238E27FC236}">
                <a16:creationId xmlns:a16="http://schemas.microsoft.com/office/drawing/2014/main" id="{397B547F-3363-8AA0-1561-FA195CD35175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11809" y="1592195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20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084834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ru-RU" sz="2600" dirty="0"/>
              <a:t>Кап. затраты на строительство более дорогих, но аналогичных по функционалу </a:t>
            </a:r>
            <a:r>
              <a:rPr kumimoji="0" lang="ru-RU" sz="28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703020202090204" pitchFamily="34" charset="0"/>
              </a:rPr>
              <a:t>линий по производству щебня составят </a:t>
            </a:r>
            <a:r>
              <a:rPr lang="ru-RU" sz="2600" dirty="0">
                <a:solidFill>
                  <a:srgbClr val="FD8F01"/>
                </a:solidFill>
              </a:rPr>
              <a:t>$3,4 млн</a:t>
            </a:r>
            <a:endParaRPr sz="2600" spc="-10" dirty="0"/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17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Направление «Отходы»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object 27">
            <a:extLst>
              <a:ext uri="{FF2B5EF4-FFF2-40B4-BE49-F238E27FC236}">
                <a16:creationId xmlns:a16="http://schemas.microsoft.com/office/drawing/2014/main" id="{AA05C09E-4D6F-12E0-1E24-D5B0B0BCB58C}"/>
              </a:ext>
            </a:extLst>
          </p:cNvPr>
          <p:cNvSpPr txBox="1">
            <a:spLocks/>
          </p:cNvSpPr>
          <p:nvPr/>
        </p:nvSpPr>
        <p:spPr>
          <a:xfrm>
            <a:off x="551667" y="6323746"/>
            <a:ext cx="8744733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 algn="just">
              <a:spcBef>
                <a:spcPts val="100"/>
              </a:spcBef>
            </a:pP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Источники: </a:t>
            </a:r>
            <a:r>
              <a:rPr lang="ru-RU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Экскаватор.ру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Fabricators.ru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-US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Equipnet.ru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ru-RU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Дробмаш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-US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GORNORUD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ru-RU" sz="12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008D2183-62BB-8410-E78F-AF3E1C619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268662"/>
              </p:ext>
            </p:extLst>
          </p:nvPr>
        </p:nvGraphicFramePr>
        <p:xfrm>
          <a:off x="538657" y="2133600"/>
          <a:ext cx="71640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4000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2220949721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788604252"/>
                    </a:ext>
                  </a:extLst>
                </a:gridCol>
              </a:tblGrid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Наименование показателя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ИТОГО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Капитальные затраты всего, в том числе: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$1,800,000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$1,600,000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$3,400,000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442211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Проектные работы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$200,000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$200,000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$400,000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Строительно-монтажные работы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$1,000,000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$1,000,000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$2,000,000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Оборудование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$600,000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$400,000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$1,000,000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55757"/>
                  </a:ext>
                </a:extLst>
              </a:tr>
            </a:tbl>
          </a:graphicData>
        </a:graphic>
      </p:graphicFrame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AE4C622E-10F2-3E1E-3061-DD0B0FA0B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4708150"/>
              </p:ext>
            </p:extLst>
          </p:nvPr>
        </p:nvGraphicFramePr>
        <p:xfrm>
          <a:off x="538657" y="1496388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endParaRPr lang="ru-RU" sz="3200" b="1" dirty="0">
                        <a:solidFill>
                          <a:srgbClr val="0A3872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3CD86DA-CCBA-144E-BFE2-A41C756B9DBF}"/>
              </a:ext>
            </a:extLst>
          </p:cNvPr>
          <p:cNvSpPr/>
          <p:nvPr/>
        </p:nvSpPr>
        <p:spPr>
          <a:xfrm>
            <a:off x="1096391" y="1493951"/>
            <a:ext cx="6205799" cy="5820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kumimoji="0" lang="ru-RU" sz="16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703020202090204" pitchFamily="34" charset="0"/>
              </a:rPr>
              <a:t>Капитальные затраты на строительство очистных установок</a:t>
            </a:r>
          </a:p>
        </p:txBody>
      </p:sp>
      <p:pic>
        <p:nvPicPr>
          <p:cNvPr id="11" name="object 7">
            <a:extLst>
              <a:ext uri="{FF2B5EF4-FFF2-40B4-BE49-F238E27FC236}">
                <a16:creationId xmlns:a16="http://schemas.microsoft.com/office/drawing/2014/main" id="{88838AFD-5E75-F0DD-EFDF-F84A8B3A847F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28657" y="1588835"/>
            <a:ext cx="396000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51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8" y="0"/>
            <a:ext cx="6096001" cy="68579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143000" y="2499257"/>
            <a:ext cx="3152140" cy="18594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4000" b="1" spc="-10" dirty="0">
                <a:latin typeface="Arial"/>
                <a:cs typeface="Arial"/>
              </a:rPr>
              <a:t>Участники команды «</a:t>
            </a:r>
            <a:r>
              <a:rPr lang="en" sz="4000" b="1" spc="-10" dirty="0">
                <a:latin typeface="Arial"/>
                <a:cs typeface="Arial"/>
              </a:rPr>
              <a:t>Big 4»</a:t>
            </a:r>
            <a:endParaRPr sz="4000" dirty="0">
              <a:latin typeface="Arial"/>
              <a:cs typeface="Arial"/>
            </a:endParaRPr>
          </a:p>
        </p:txBody>
      </p:sp>
      <p:graphicFrame>
        <p:nvGraphicFramePr>
          <p:cNvPr id="15" name="Таблица 14">
            <a:extLst>
              <a:ext uri="{FF2B5EF4-FFF2-40B4-BE49-F238E27FC236}">
                <a16:creationId xmlns:a16="http://schemas.microsoft.com/office/drawing/2014/main" id="{5753BFDC-7E87-0DC4-2E4D-949F767908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287522"/>
              </p:ext>
            </p:extLst>
          </p:nvPr>
        </p:nvGraphicFramePr>
        <p:xfrm>
          <a:off x="6858000" y="1286998"/>
          <a:ext cx="3352800" cy="4284000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112921539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rtl="0" fontAlgn="b"/>
                      <a:r>
                        <a:rPr lang="ru-RU" sz="2000" dirty="0">
                          <a:solidFill>
                            <a:schemeClr val="bg1"/>
                          </a:solidFill>
                          <a:effectLst/>
                          <a:latin typeface="Trebuchet MS" panose="020B0703020202090204" pitchFamily="34" charset="0"/>
                        </a:rPr>
                        <a:t>Валетов Никита</a:t>
                      </a:r>
                    </a:p>
                  </a:txBody>
                  <a:tcPr marL="28215" marR="28215" marT="18810" marB="1881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327500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lvl="0" indent="0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solidFill>
                            <a:schemeClr val="bg1"/>
                          </a:solidFill>
                          <a:effectLst/>
                          <a:latin typeface="Trebuchet MS" panose="020B0703020202090204" pitchFamily="34" charset="0"/>
                        </a:rPr>
                        <a:t>Довбня Наталья</a:t>
                      </a:r>
                    </a:p>
                  </a:txBody>
                  <a:tcPr marL="28215" marR="28215" marT="18810" marB="1881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2149357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lvl="0" indent="0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solidFill>
                            <a:schemeClr val="bg1"/>
                          </a:solidFill>
                          <a:effectLst/>
                          <a:latin typeface="Trebuchet MS" panose="020B0703020202090204" pitchFamily="34" charset="0"/>
                        </a:rPr>
                        <a:t>Донских Арина</a:t>
                      </a:r>
                    </a:p>
                  </a:txBody>
                  <a:tcPr marL="28215" marR="28215" marT="18810" marB="1881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5049123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lvl="0" indent="0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solidFill>
                            <a:schemeClr val="bg1"/>
                          </a:solidFill>
                          <a:effectLst/>
                          <a:latin typeface="Trebuchet MS" panose="020B0703020202090204" pitchFamily="34" charset="0"/>
                        </a:rPr>
                        <a:t>Гончаров Денис</a:t>
                      </a:r>
                    </a:p>
                  </a:txBody>
                  <a:tcPr marL="28215" marR="28215" marT="18810" marB="1881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499638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rtl="0" fontAlgn="b"/>
                      <a:r>
                        <a:rPr lang="ru-RU" sz="2000" dirty="0">
                          <a:solidFill>
                            <a:schemeClr val="bg1"/>
                          </a:solidFill>
                          <a:effectLst/>
                          <a:latin typeface="Trebuchet MS" panose="020B0703020202090204" pitchFamily="34" charset="0"/>
                        </a:rPr>
                        <a:t>Пестренин Лев</a:t>
                      </a:r>
                    </a:p>
                  </a:txBody>
                  <a:tcPr marL="28215" marR="28215" marT="18810" marB="1881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92643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lvl="0" indent="0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solidFill>
                            <a:schemeClr val="bg1"/>
                          </a:solidFill>
                          <a:effectLst/>
                          <a:latin typeface="Trebuchet MS" panose="020B0703020202090204" pitchFamily="34" charset="0"/>
                        </a:rPr>
                        <a:t>Пронин Олег</a:t>
                      </a:r>
                    </a:p>
                  </a:txBody>
                  <a:tcPr marL="28215" marR="28215" marT="18810" marB="1881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117657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lvl="0" indent="0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solidFill>
                            <a:schemeClr val="bg1"/>
                          </a:solidFill>
                          <a:effectLst/>
                          <a:latin typeface="Trebuchet MS" panose="020B0703020202090204" pitchFamily="34" charset="0"/>
                        </a:rPr>
                        <a:t>Сафарова Юлия</a:t>
                      </a:r>
                    </a:p>
                  </a:txBody>
                  <a:tcPr marL="28215" marR="28215" marT="18810" marB="1881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3287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6093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95998" y="0"/>
            <a:ext cx="6096000" cy="6858000"/>
            <a:chOff x="6095998" y="0"/>
            <a:chExt cx="6096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95998" y="0"/>
              <a:ext cx="6096001" cy="6857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096000" y="2082160"/>
              <a:ext cx="848360" cy="0"/>
            </a:xfrm>
            <a:custGeom>
              <a:avLst/>
              <a:gdLst/>
              <a:ahLst/>
              <a:cxnLst/>
              <a:rect l="l" t="t" r="r" b="b"/>
              <a:pathLst>
                <a:path w="848359">
                  <a:moveTo>
                    <a:pt x="0" y="0"/>
                  </a:moveTo>
                  <a:lnTo>
                    <a:pt x="848139" y="0"/>
                  </a:lnTo>
                </a:path>
              </a:pathLst>
            </a:custGeom>
            <a:ln w="101599">
              <a:solidFill>
                <a:srgbClr val="FD8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188146" y="3094157"/>
            <a:ext cx="315214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10" dirty="0">
                <a:latin typeface="Arial"/>
                <a:cs typeface="Arial"/>
              </a:rPr>
              <a:t>Содержание</a:t>
            </a:r>
            <a:endParaRPr sz="4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35314" y="2462012"/>
            <a:ext cx="36612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dirty="0">
                <a:solidFill>
                  <a:srgbClr val="FFFFFF"/>
                </a:solidFill>
                <a:latin typeface="Arial"/>
                <a:cs typeface="Arial"/>
              </a:rPr>
              <a:t>Направление «Выбросы»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235314" y="1880940"/>
            <a:ext cx="37941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0" dirty="0">
                <a:solidFill>
                  <a:srgbClr val="FD8F00"/>
                </a:solidFill>
                <a:latin typeface="Arial"/>
                <a:cs typeface="Arial"/>
              </a:rPr>
              <a:t>Executive summary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35314" y="3886462"/>
            <a:ext cx="34326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spc="-10" dirty="0">
                <a:solidFill>
                  <a:srgbClr val="FFFFFF"/>
                </a:solidFill>
                <a:latin typeface="Arial"/>
                <a:cs typeface="Arial"/>
              </a:rPr>
              <a:t>Направление «Отходы»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35314" y="3174237"/>
            <a:ext cx="483743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dirty="0">
                <a:solidFill>
                  <a:srgbClr val="FFFFFF"/>
                </a:solidFill>
                <a:latin typeface="Arial"/>
                <a:cs typeface="Arial"/>
              </a:rPr>
              <a:t>Направление «Сбросы»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FFBFB3A2-EB30-576F-7C46-1AFA1713D1A5}"/>
              </a:ext>
            </a:extLst>
          </p:cNvPr>
          <p:cNvSpPr txBox="1"/>
          <p:nvPr/>
        </p:nvSpPr>
        <p:spPr>
          <a:xfrm>
            <a:off x="7235314" y="4598687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spc="-10" dirty="0">
                <a:solidFill>
                  <a:srgbClr val="FFFFFF"/>
                </a:solidFill>
                <a:latin typeface="Arial"/>
                <a:cs typeface="Arial"/>
              </a:rPr>
              <a:t>Выводы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15C63942-D569-1E4B-589D-D8A6D815269D}"/>
              </a:ext>
            </a:extLst>
          </p:cNvPr>
          <p:cNvSpPr txBox="1"/>
          <p:nvPr/>
        </p:nvSpPr>
        <p:spPr>
          <a:xfrm>
            <a:off x="7235314" y="5310912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Приложение</a:t>
            </a:r>
            <a:endParaRPr sz="2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084834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ru-RU" sz="2600" spc="-10" dirty="0"/>
              <a:t>Кап. затраты на экологическую модернизацию 2 рудников составят ~ </a:t>
            </a:r>
            <a:r>
              <a:rPr kumimoji="0" lang="ru-RU" sz="2800" b="1" i="0" u="none" strike="noStrike" kern="0" cap="none" spc="0" normalizeH="0" baseline="0" noProof="0" dirty="0">
                <a:ln>
                  <a:noFill/>
                </a:ln>
                <a:solidFill>
                  <a:srgbClr val="FD8F01"/>
                </a:solidFill>
                <a:effectLst/>
                <a:uLnTx/>
                <a:uFillTx/>
                <a:latin typeface="Trebuchet MS"/>
                <a:ea typeface="+mn-ea"/>
                <a:cs typeface="Trebuchet MS"/>
              </a:rPr>
              <a:t>$</a:t>
            </a:r>
            <a:r>
              <a:rPr lang="ru-RU" sz="2600" spc="-10" dirty="0">
                <a:solidFill>
                  <a:srgbClr val="FD8F01"/>
                </a:solidFill>
              </a:rPr>
              <a:t>9,4 млн</a:t>
            </a:r>
            <a:r>
              <a:rPr lang="ru-RU" sz="2600" spc="-10" dirty="0"/>
              <a:t>, позволят избежать приостановки деятельности на </a:t>
            </a:r>
            <a:r>
              <a:rPr lang="ru-RU" sz="2600" spc="-10" dirty="0">
                <a:solidFill>
                  <a:schemeClr val="accent6"/>
                </a:solidFill>
              </a:rPr>
              <a:t>90 суток</a:t>
            </a:r>
            <a:r>
              <a:rPr lang="ru-RU" sz="2600" spc="-10" dirty="0"/>
              <a:t> за экологические нарушения</a:t>
            </a:r>
            <a:endParaRPr sz="2600" spc="-10" dirty="0">
              <a:solidFill>
                <a:srgbClr val="FF0000"/>
              </a:solidFill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3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Executive summary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688C37AE-7364-56A8-C098-7F83F3B93F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735498"/>
              </p:ext>
            </p:extLst>
          </p:nvPr>
        </p:nvGraphicFramePr>
        <p:xfrm>
          <a:off x="584097" y="1778410"/>
          <a:ext cx="11052000" cy="41272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20000">
                  <a:extLst>
                    <a:ext uri="{9D8B030D-6E8A-4147-A177-3AD203B41FA5}">
                      <a16:colId xmlns:a16="http://schemas.microsoft.com/office/drawing/2014/main" val="910832787"/>
                    </a:ext>
                  </a:extLst>
                </a:gridCol>
                <a:gridCol w="4212000">
                  <a:extLst>
                    <a:ext uri="{9D8B030D-6E8A-4147-A177-3AD203B41FA5}">
                      <a16:colId xmlns:a16="http://schemas.microsoft.com/office/drawing/2014/main" val="698288684"/>
                    </a:ext>
                  </a:extLst>
                </a:gridCol>
                <a:gridCol w="3420000">
                  <a:extLst>
                    <a:ext uri="{9D8B030D-6E8A-4147-A177-3AD203B41FA5}">
                      <a16:colId xmlns:a16="http://schemas.microsoft.com/office/drawing/2014/main" val="3345696519"/>
                    </a:ext>
                  </a:extLst>
                </a:gridCol>
              </a:tblGrid>
              <a:tr h="523550">
                <a:tc>
                  <a:txBody>
                    <a:bodyPr/>
                    <a:lstStyle/>
                    <a:p>
                      <a:pPr algn="ctr"/>
                      <a:r>
                        <a:rPr lang="ru-RU" sz="2200" b="1" dirty="0">
                          <a:solidFill>
                            <a:srgbClr val="18337A"/>
                          </a:solidFill>
                          <a:latin typeface="Trebuchet MS" panose="020B0703020202090204" pitchFamily="34" charset="0"/>
                        </a:rPr>
                        <a:t>Проблема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b="1" dirty="0">
                          <a:solidFill>
                            <a:srgbClr val="18337A"/>
                          </a:solidFill>
                          <a:latin typeface="Trebuchet MS" panose="020B0703020202090204" pitchFamily="34" charset="0"/>
                        </a:rPr>
                        <a:t>Решение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b="1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Ожидаемый эффект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9832861"/>
                  </a:ext>
                </a:extLst>
              </a:tr>
              <a:tr h="1188000">
                <a:tc rowSpan="3">
                  <a:txBody>
                    <a:bodyPr/>
                    <a:lstStyle/>
                    <a:p>
                      <a:pPr marL="161925" marR="0" lvl="0" indent="-149225" defTabSz="914400" eaLnBrk="1" fontAlgn="auto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18347A"/>
                        </a:buClr>
                        <a:buSzTx/>
                        <a:buFont typeface="Arial"/>
                        <a:buChar char="▪"/>
                        <a:tabLst>
                          <a:tab pos="161925" algn="l"/>
                        </a:tabLst>
                        <a:defRPr/>
                      </a:pP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cs typeface="Trebuchet MS"/>
                        </a:rPr>
                        <a:t>Производство на обоих рудниках не соответствует лучшей мировой практике в области экологии.</a:t>
                      </a:r>
                    </a:p>
                    <a:p>
                      <a:pPr marL="161925" marR="29845" lvl="0" indent="-149860" defTabSz="914400" eaLnBrk="1" fontAlgn="auto" latinLnBrk="0" hangingPunct="1">
                        <a:lnSpc>
                          <a:spcPct val="100000"/>
                        </a:lnSpc>
                        <a:spcBef>
                          <a:spcPts val="3000"/>
                        </a:spcBef>
                        <a:spcAft>
                          <a:spcPts val="0"/>
                        </a:spcAft>
                        <a:buClr>
                          <a:srgbClr val="18347A"/>
                        </a:buClr>
                        <a:buSzTx/>
                        <a:buFont typeface="Arial"/>
                        <a:buChar char="▪"/>
                        <a:tabLst>
                          <a:tab pos="161925" algn="l"/>
                        </a:tabLst>
                        <a:defRPr/>
                      </a:pP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cs typeface="Trebuchet MS"/>
                        </a:rPr>
                        <a:t>В будущем это приведет к повышенным экологическим штрафам и риску приостановки деятельности в судебном порядке.</a:t>
                      </a:r>
                    </a:p>
                    <a:p>
                      <a:pPr marL="161925" marR="29845" lvl="0" indent="-149860" defTabSz="914400" eaLnBrk="1" fontAlgn="auto" latinLnBrk="0" hangingPunct="1">
                        <a:lnSpc>
                          <a:spcPct val="100000"/>
                        </a:lnSpc>
                        <a:spcBef>
                          <a:spcPts val="3000"/>
                        </a:spcBef>
                        <a:spcAft>
                          <a:spcPts val="0"/>
                        </a:spcAft>
                        <a:buClr>
                          <a:srgbClr val="18347A"/>
                        </a:buClr>
                        <a:buSzTx/>
                        <a:buFont typeface="Arial"/>
                        <a:buChar char="▪"/>
                        <a:tabLst>
                          <a:tab pos="161925" algn="l"/>
                        </a:tabLst>
                        <a:defRPr/>
                      </a:pP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cs typeface="Trebuchet MS"/>
                        </a:rPr>
                        <a:t>В связи с этим для Заказчика необходимо разработать мероприятия по экологической модернизации на 2 рудниках.</a:t>
                      </a:r>
                    </a:p>
                  </a:txBody>
                  <a:tcPr marT="90000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61925" marR="0" lvl="0" indent="-149225" defTabSz="914400" eaLnBrk="1" fontAlgn="auto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18347A"/>
                        </a:buClr>
                        <a:buSzTx/>
                        <a:buFont typeface="Arial"/>
                        <a:buChar char="▪"/>
                        <a:tabLst>
                          <a:tab pos="161925" algn="l"/>
                        </a:tabLst>
                        <a:defRPr/>
                      </a:pP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Выбросы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: минимизируем пыление (отбитую горную массу орошаем поливочной машиной)</a:t>
                      </a: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при кап. затратах 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$0,06</a:t>
                      </a:r>
                      <a:r>
                        <a:rPr kumimoji="0" lang="ru-RU" sz="1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млн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и ежегодных операционных расходах 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$0,14</a:t>
                      </a:r>
                      <a:r>
                        <a:rPr kumimoji="0" lang="ru-RU" sz="1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млн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.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marL="161925" marR="0" lvl="0" indent="-149225" defTabSz="914400" eaLnBrk="1" fontAlgn="auto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18347A"/>
                        </a:buClr>
                        <a:buSzTx/>
                        <a:buFont typeface="Arial"/>
                        <a:buChar char="▪"/>
                        <a:tabLst>
                          <a:tab pos="161925" algn="l"/>
                        </a:tabLst>
                        <a:defRPr/>
                      </a:pP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Экологическая модернизация позволит избежать приостановки деятельности предприятия на 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90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суток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за экологические нарушения.</a:t>
                      </a:r>
                      <a:endParaRPr kumimoji="0" lang="ru-RU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Trebuchet MS"/>
                        <a:ea typeface="+mn-ea"/>
                        <a:cs typeface="Trebuchet M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73689306"/>
                  </a:ext>
                </a:extLst>
              </a:tr>
              <a:tr h="118800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61925" marR="29845" lvl="0" indent="-149860" defTabSz="914400" eaLnBrk="1" fontAlgn="auto" latinLnBrk="0" hangingPunct="1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Clr>
                          <a:srgbClr val="18347A"/>
                        </a:buClr>
                        <a:buSzTx/>
                        <a:buFont typeface="Arial"/>
                        <a:buChar char="▪"/>
                        <a:tabLst>
                          <a:tab pos="161925" algn="l"/>
                        </a:tabLst>
                        <a:defRPr/>
                      </a:pP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Сбросы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: удаляем из воды до 99% вредных примесей с помощью очистных установок</a:t>
                      </a: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при кап. затратах 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$7,7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млн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и ежегодных операционных расходах 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$2,9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млн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.</a:t>
                      </a:r>
                      <a:endParaRPr kumimoji="0" lang="ru-RU" sz="1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Trebuchet MS"/>
                        <a:ea typeface="+mn-ea"/>
                        <a:cs typeface="Trebuchet M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marL="161925" marR="29845" lvl="0" indent="-149860" defTabSz="914400" eaLnBrk="1" fontAlgn="auto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18347A"/>
                        </a:buClr>
                        <a:buSzTx/>
                        <a:buFont typeface="Arial"/>
                        <a:buChar char="▪"/>
                        <a:tabLst>
                          <a:tab pos="161925" algn="l"/>
                        </a:tabLst>
                        <a:defRPr/>
                      </a:pPr>
                      <a:endParaRPr kumimoji="0" lang="ru-RU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Trebuchet MS"/>
                        <a:ea typeface="+mn-ea"/>
                        <a:cs typeface="Trebuchet M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7458454"/>
                  </a:ext>
                </a:extLst>
              </a:tr>
              <a:tr h="1227667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161925" marR="29845" lvl="0" indent="-149860" defTabSz="914400" eaLnBrk="1" fontAlgn="auto" latinLnBrk="0" hangingPunct="1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Clr>
                          <a:srgbClr val="18347A"/>
                        </a:buClr>
                        <a:buSzTx/>
                        <a:buFont typeface="Arial"/>
                        <a:buChar char="▪"/>
                        <a:tabLst>
                          <a:tab pos="161925" algn="l"/>
                        </a:tabLst>
                        <a:defRPr/>
                      </a:pP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Отходы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: избавляемся от отходов, производя и продавая 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360</a:t>
                      </a:r>
                      <a:r>
                        <a:rPr kumimoji="0" lang="ru-RU" sz="1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тыс. тонн 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щебня в год при кап. затратах 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$1,6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млн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и ежегодных операционных расходах 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$0,43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млн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.</a:t>
                      </a: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61925" marR="29845" lvl="0" indent="-149860" defTabSz="914400" eaLnBrk="1" fontAlgn="auto" latinLnBrk="0" hangingPunct="1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Clr>
                          <a:srgbClr val="18347A"/>
                        </a:buClr>
                        <a:buSzTx/>
                        <a:buFont typeface="Arial"/>
                        <a:buChar char="▪"/>
                        <a:tabLst>
                          <a:tab pos="161925" algn="l"/>
                        </a:tabLst>
                        <a:defRPr/>
                      </a:pP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За счет продажи щебня получаем выручку </a:t>
                      </a:r>
                      <a:r>
                        <a:rPr kumimoji="0" lang="ru-RU" sz="1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~ </a:t>
                      </a:r>
                      <a:r>
                        <a:rPr kumimoji="0" lang="ru-RU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$3,2</a:t>
                      </a:r>
                      <a:r>
                        <a:rPr kumimoji="0" lang="en-US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млн</a:t>
                      </a:r>
                      <a:r>
                        <a:rPr kumimoji="0" lang="ru-RU" sz="1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D8F01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 </a:t>
                      </a:r>
                      <a:r>
                        <a:rPr kumimoji="0" 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Trebuchet MS"/>
                          <a:ea typeface="+mn-ea"/>
                          <a:cs typeface="Trebuchet MS"/>
                        </a:rPr>
                        <a:t>в год.</a:t>
                      </a:r>
                      <a:endParaRPr kumimoji="0" lang="ru-RU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Trebuchet MS"/>
                        <a:ea typeface="+mn-ea"/>
                        <a:cs typeface="Trebuchet M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3207333"/>
                  </a:ext>
                </a:extLst>
              </a:tr>
            </a:tbl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8A2840B-1BA5-460C-BB11-3B4061AE8208}"/>
              </a:ext>
            </a:extLst>
          </p:cNvPr>
          <p:cNvCxnSpPr>
            <a:cxnSpLocks/>
          </p:cNvCxnSpPr>
          <p:nvPr/>
        </p:nvCxnSpPr>
        <p:spPr>
          <a:xfrm>
            <a:off x="2286000" y="3048000"/>
            <a:ext cx="0" cy="306000"/>
          </a:xfrm>
          <a:prstGeom prst="straightConnector1">
            <a:avLst/>
          </a:prstGeom>
          <a:ln w="9525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3">
            <a:extLst>
              <a:ext uri="{FF2B5EF4-FFF2-40B4-BE49-F238E27FC236}">
                <a16:creationId xmlns:a16="http://schemas.microsoft.com/office/drawing/2014/main" id="{8857E8C0-EB32-EEB4-867A-BAFC6EDCE6B1}"/>
              </a:ext>
            </a:extLst>
          </p:cNvPr>
          <p:cNvCxnSpPr>
            <a:cxnSpLocks/>
          </p:cNvCxnSpPr>
          <p:nvPr/>
        </p:nvCxnSpPr>
        <p:spPr>
          <a:xfrm>
            <a:off x="2286000" y="4267200"/>
            <a:ext cx="0" cy="304800"/>
          </a:xfrm>
          <a:prstGeom prst="straightConnector1">
            <a:avLst/>
          </a:prstGeom>
          <a:ln w="9525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332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95998" y="0"/>
            <a:ext cx="6096001" cy="6857999"/>
            <a:chOff x="6095998" y="0"/>
            <a:chExt cx="6096001" cy="6857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95998" y="0"/>
              <a:ext cx="6096001" cy="6857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095998" y="2667000"/>
              <a:ext cx="848360" cy="0"/>
            </a:xfrm>
            <a:custGeom>
              <a:avLst/>
              <a:gdLst/>
              <a:ahLst/>
              <a:cxnLst/>
              <a:rect l="l" t="t" r="r" b="b"/>
              <a:pathLst>
                <a:path w="848359">
                  <a:moveTo>
                    <a:pt x="0" y="0"/>
                  </a:moveTo>
                  <a:lnTo>
                    <a:pt x="848139" y="0"/>
                  </a:lnTo>
                </a:path>
              </a:pathLst>
            </a:custGeom>
            <a:ln w="101599">
              <a:solidFill>
                <a:srgbClr val="FD8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188146" y="3094157"/>
            <a:ext cx="315214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10" dirty="0">
                <a:latin typeface="Arial"/>
                <a:cs typeface="Arial"/>
              </a:rPr>
              <a:t>Содержание</a:t>
            </a:r>
            <a:endParaRPr sz="40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35314" y="2462012"/>
            <a:ext cx="36612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b="1" dirty="0">
                <a:solidFill>
                  <a:srgbClr val="FD8F00"/>
                </a:solidFill>
                <a:latin typeface="Arial"/>
                <a:ea typeface="+mj-ea"/>
                <a:cs typeface="Arial"/>
              </a:rPr>
              <a:t>Направление «Выбросы»</a:t>
            </a:r>
            <a:endParaRPr sz="2200" b="1" dirty="0">
              <a:solidFill>
                <a:srgbClr val="FD8F0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235314" y="1880940"/>
            <a:ext cx="37941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0" dirty="0">
                <a:solidFill>
                  <a:srgbClr val="FFFFFF"/>
                </a:solidFill>
                <a:latin typeface="Arial"/>
                <a:cs typeface="Arial"/>
              </a:rPr>
              <a:t>Executive summary</a:t>
            </a:r>
            <a:endParaRPr sz="2200" b="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35314" y="3886462"/>
            <a:ext cx="34326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spc="-10" dirty="0">
                <a:solidFill>
                  <a:srgbClr val="FFFFFF"/>
                </a:solidFill>
                <a:latin typeface="Arial"/>
                <a:cs typeface="Arial"/>
              </a:rPr>
              <a:t>Направление «Отходы»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35314" y="3174237"/>
            <a:ext cx="483743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spc="-10" dirty="0">
                <a:solidFill>
                  <a:srgbClr val="FFFFFF"/>
                </a:solidFill>
                <a:latin typeface="Arial"/>
                <a:cs typeface="Arial"/>
              </a:rPr>
              <a:t>Направление «Сбросы»</a:t>
            </a:r>
            <a:endParaRPr sz="2200" spc="-1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FFBFB3A2-EB30-576F-7C46-1AFA1713D1A5}"/>
              </a:ext>
            </a:extLst>
          </p:cNvPr>
          <p:cNvSpPr txBox="1"/>
          <p:nvPr/>
        </p:nvSpPr>
        <p:spPr>
          <a:xfrm>
            <a:off x="7235314" y="4598687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spc="-10" dirty="0">
                <a:solidFill>
                  <a:srgbClr val="FFFFFF"/>
                </a:solidFill>
                <a:latin typeface="Arial"/>
                <a:cs typeface="Arial"/>
              </a:rPr>
              <a:t>Выводы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15C63942-D569-1E4B-589D-D8A6D815269D}"/>
              </a:ext>
            </a:extLst>
          </p:cNvPr>
          <p:cNvSpPr txBox="1"/>
          <p:nvPr/>
        </p:nvSpPr>
        <p:spPr>
          <a:xfrm>
            <a:off x="7235314" y="5310912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Приложение</a:t>
            </a:r>
            <a:endParaRPr sz="2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2179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084834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600" dirty="0"/>
              <a:t>Кап. затраты на две поливочные машины составят </a:t>
            </a:r>
            <a:r>
              <a:rPr lang="ru-RU" sz="2800" dirty="0">
                <a:solidFill>
                  <a:srgbClr val="FD8F01"/>
                </a:solidFill>
                <a:latin typeface="Trebuchet MS" panose="020B0703020202090204" pitchFamily="34" charset="0"/>
              </a:rPr>
              <a:t>$</a:t>
            </a:r>
            <a:r>
              <a:rPr lang="ru-RU" sz="2600" dirty="0">
                <a:solidFill>
                  <a:srgbClr val="FD8F01"/>
                </a:solidFill>
              </a:rPr>
              <a:t>0,06 млн</a:t>
            </a:r>
            <a:r>
              <a:rPr lang="ru-RU" sz="2600" dirty="0"/>
              <a:t>, а ежегодные операционные затраты – </a:t>
            </a:r>
            <a:r>
              <a:rPr lang="ru-RU" sz="2400" dirty="0">
                <a:solidFill>
                  <a:srgbClr val="FD8F01"/>
                </a:solidFill>
                <a:latin typeface="Trebuchet MS" panose="020B0703020202090204" pitchFamily="34" charset="0"/>
              </a:rPr>
              <a:t>$</a:t>
            </a:r>
            <a:r>
              <a:rPr lang="ru-RU" sz="2600" dirty="0">
                <a:solidFill>
                  <a:srgbClr val="FD8F01"/>
                </a:solidFill>
              </a:rPr>
              <a:t>0,14 млн</a:t>
            </a:r>
            <a:endParaRPr sz="2600" spc="-10" dirty="0">
              <a:solidFill>
                <a:srgbClr val="FD8F01"/>
              </a:solidFill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5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Направление «Выбросы»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object 27">
            <a:extLst>
              <a:ext uri="{FF2B5EF4-FFF2-40B4-BE49-F238E27FC236}">
                <a16:creationId xmlns:a16="http://schemas.microsoft.com/office/drawing/2014/main" id="{AA05C09E-4D6F-12E0-1E24-D5B0B0BCB58C}"/>
              </a:ext>
            </a:extLst>
          </p:cNvPr>
          <p:cNvSpPr txBox="1">
            <a:spLocks/>
          </p:cNvSpPr>
          <p:nvPr/>
        </p:nvSpPr>
        <p:spPr>
          <a:xfrm>
            <a:off x="551667" y="6323746"/>
            <a:ext cx="8744733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Источники: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Handbook For Dust Control in Mining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-US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MacLean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Lion One Mining</a:t>
            </a:r>
            <a:endParaRPr lang="ru-RU" sz="12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15" name="Таблица 14">
            <a:extLst>
              <a:ext uri="{FF2B5EF4-FFF2-40B4-BE49-F238E27FC236}">
                <a16:creationId xmlns:a16="http://schemas.microsoft.com/office/drawing/2014/main" id="{5BB9C119-6580-6D5A-132C-8CB3FA5114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248588"/>
              </p:ext>
            </p:extLst>
          </p:nvPr>
        </p:nvGraphicFramePr>
        <p:xfrm>
          <a:off x="6699981" y="4209121"/>
          <a:ext cx="4882419" cy="192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52000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1030419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</a:tblGrid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Наименование показателя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Затраты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Операционные затраты всего, в том числе: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$141,400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442211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Дизельное топливо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$16,400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Масло и технические жидкости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$1000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42650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Обслуживание и ремонт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</a:t>
                      </a: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12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,</a:t>
                      </a: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000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Фонд оплаты труда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$110,000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006840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Прочие расходы (страхование)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4321010"/>
                  </a:ext>
                </a:extLst>
              </a:tr>
            </a:tbl>
          </a:graphicData>
        </a:graphic>
      </p:graphicFrame>
      <p:graphicFrame>
        <p:nvGraphicFramePr>
          <p:cNvPr id="25" name="Таблица 24">
            <a:extLst>
              <a:ext uri="{FF2B5EF4-FFF2-40B4-BE49-F238E27FC236}">
                <a16:creationId xmlns:a16="http://schemas.microsoft.com/office/drawing/2014/main" id="{C651D86B-FD9C-2AFE-612C-BC85679B28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6844493"/>
              </p:ext>
            </p:extLst>
          </p:nvPr>
        </p:nvGraphicFramePr>
        <p:xfrm>
          <a:off x="6699981" y="2032089"/>
          <a:ext cx="483835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33537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1104822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</a:tblGrid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Наименование показателя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Затраты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Капитальные затраты всего, в том числе: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$60,000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442211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Цена приобретения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$50,000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Цена доставки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</a:tbl>
          </a:graphicData>
        </a:graphic>
      </p:graphicFrame>
      <p:graphicFrame>
        <p:nvGraphicFramePr>
          <p:cNvPr id="33" name="Таблица 32">
            <a:extLst>
              <a:ext uri="{FF2B5EF4-FFF2-40B4-BE49-F238E27FC236}">
                <a16:creationId xmlns:a16="http://schemas.microsoft.com/office/drawing/2014/main" id="{3C1A2F2B-A374-A5DC-EBEC-05AD5FCF4F58}"/>
              </a:ext>
            </a:extLst>
          </p:cNvPr>
          <p:cNvGraphicFramePr>
            <a:graphicFrameLocks noGrp="1"/>
          </p:cNvGraphicFramePr>
          <p:nvPr/>
        </p:nvGraphicFramePr>
        <p:xfrm>
          <a:off x="6701415" y="1417320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r>
                        <a:rPr lang="ru-RU" sz="3200" b="1" dirty="0">
                          <a:solidFill>
                            <a:srgbClr val="0A3872"/>
                          </a:solidFill>
                          <a:latin typeface="Trebuchet MS" panose="020B070302020209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graphicFrame>
        <p:nvGraphicFramePr>
          <p:cNvPr id="35" name="Таблица 34">
            <a:extLst>
              <a:ext uri="{FF2B5EF4-FFF2-40B4-BE49-F238E27FC236}">
                <a16:creationId xmlns:a16="http://schemas.microsoft.com/office/drawing/2014/main" id="{A42DF7C3-F6F9-1CE7-060C-CD6C2BDB4C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883607"/>
              </p:ext>
            </p:extLst>
          </p:nvPr>
        </p:nvGraphicFramePr>
        <p:xfrm>
          <a:off x="6699981" y="3581400"/>
          <a:ext cx="576000" cy="57912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ru-RU" sz="3200" b="1" dirty="0">
                          <a:solidFill>
                            <a:srgbClr val="0A3872"/>
                          </a:solidFill>
                          <a:latin typeface="Trebuchet MS" panose="020B070302020209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graphicFrame>
        <p:nvGraphicFramePr>
          <p:cNvPr id="37" name="Таблица 36">
            <a:extLst>
              <a:ext uri="{FF2B5EF4-FFF2-40B4-BE49-F238E27FC236}">
                <a16:creationId xmlns:a16="http://schemas.microsoft.com/office/drawing/2014/main" id="{1C8D87E5-F92F-8227-BBD2-DBC35AD9D8B6}"/>
              </a:ext>
            </a:extLst>
          </p:cNvPr>
          <p:cNvGraphicFramePr>
            <a:graphicFrameLocks noGrp="1"/>
          </p:cNvGraphicFramePr>
          <p:nvPr/>
        </p:nvGraphicFramePr>
        <p:xfrm>
          <a:off x="533400" y="1417320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r>
                        <a:rPr lang="ru-RU" sz="3200" b="1" dirty="0">
                          <a:solidFill>
                            <a:srgbClr val="0A3872"/>
                          </a:solidFill>
                          <a:latin typeface="Trebuchet MS" panose="020B070302020209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9771B7CE-6354-E822-67EE-235BD2963847}"/>
              </a:ext>
            </a:extLst>
          </p:cNvPr>
          <p:cNvSpPr/>
          <p:nvPr/>
        </p:nvSpPr>
        <p:spPr>
          <a:xfrm>
            <a:off x="7275981" y="1414883"/>
            <a:ext cx="4262359" cy="5820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703020202090204" pitchFamily="34" charset="0"/>
              </a:rPr>
              <a:t>Капитальные затраты на покупку поливочной машины</a:t>
            </a: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5472E6EA-D51B-419D-8062-66B8CB94A432}"/>
              </a:ext>
            </a:extLst>
          </p:cNvPr>
          <p:cNvSpPr/>
          <p:nvPr/>
        </p:nvSpPr>
        <p:spPr>
          <a:xfrm>
            <a:off x="7275981" y="3581400"/>
            <a:ext cx="4293718" cy="5791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chemeClr val="tx1"/>
                </a:solidFill>
                <a:latin typeface="Trebuchet MS" panose="020B0703020202090204" pitchFamily="34" charset="0"/>
              </a:rPr>
              <a:t>Ежегодные операционные затраты после введения оборудования в эксплуатацию</a:t>
            </a: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8114959C-D072-525B-FEC4-8A32F2118C0C}"/>
              </a:ext>
            </a:extLst>
          </p:cNvPr>
          <p:cNvSpPr/>
          <p:nvPr/>
        </p:nvSpPr>
        <p:spPr>
          <a:xfrm>
            <a:off x="1109401" y="1414883"/>
            <a:ext cx="4063394" cy="5820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chemeClr val="tx1"/>
                </a:solidFill>
                <a:latin typeface="Trebuchet MS" panose="020B0703020202090204" pitchFamily="34" charset="0"/>
              </a:rPr>
              <a:t>Модель поливочной машины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A2A8CCBB-36B9-650C-1561-95E215B582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271006"/>
              </p:ext>
            </p:extLst>
          </p:nvPr>
        </p:nvGraphicFramePr>
        <p:xfrm>
          <a:off x="533400" y="2032089"/>
          <a:ext cx="5004000" cy="2804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4000">
                  <a:extLst>
                    <a:ext uri="{9D8B030D-6E8A-4147-A177-3AD203B41FA5}">
                      <a16:colId xmlns:a16="http://schemas.microsoft.com/office/drawing/2014/main" val="979197898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2272337897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rPr>
                        <a:t>Характеристики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400" b="1" dirty="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rPr>
                        <a:t>WS3 WATER SPRAYER</a:t>
                      </a:r>
                      <a:endParaRPr lang="ru-RU" sz="1400" b="1" dirty="0">
                        <a:solidFill>
                          <a:schemeClr val="tx1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400" b="1" dirty="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rPr>
                        <a:t>SS-10 SPRINKLER TRUCK</a:t>
                      </a:r>
                      <a:endParaRPr lang="ru-RU" sz="1400" b="1" dirty="0">
                        <a:solidFill>
                          <a:schemeClr val="tx1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Объем бака для воды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Trebuchet MS" panose="020B0703020202090204" pitchFamily="34" charset="0"/>
                        </a:rPr>
                        <a:t>15,9 т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10,0 т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Расход топлива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Trebuchet MS" panose="020B0703020202090204" pitchFamily="34" charset="0"/>
                        </a:rPr>
                        <a:t>~ 40 л / 100 км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~ 40 л / 100 км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053921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Регион компании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Trebuchet MS" panose="020B0703020202090204" pitchFamily="34" charset="0"/>
                        </a:rPr>
                        <a:t>Канада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Южная Африка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Санкции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Trebuchet MS" panose="020B0703020202090204" pitchFamily="34" charset="0"/>
                        </a:rPr>
                        <a:t>Есть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Нет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310226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Примерная цена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Trebuchet MS" panose="020B0703020202090204" pitchFamily="34" charset="0"/>
                        </a:rPr>
                        <a:t>~</a:t>
                      </a:r>
                      <a:r>
                        <a:rPr lang="en-US" sz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Trebuchet MS" panose="020B0703020202090204" pitchFamily="34" charset="0"/>
                        </a:rPr>
                        <a:t> </a:t>
                      </a:r>
                      <a:r>
                        <a:rPr lang="ru-RU" sz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Trebuchet MS" panose="020B0703020202090204" pitchFamily="34" charset="0"/>
                        </a:rPr>
                        <a:t>$25,000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~</a:t>
                      </a: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$25,000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200684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E5CBB3E-0EC8-2DCF-7D92-A8C2B4C39825}"/>
              </a:ext>
            </a:extLst>
          </p:cNvPr>
          <p:cNvSpPr txBox="1"/>
          <p:nvPr/>
        </p:nvSpPr>
        <p:spPr>
          <a:xfrm>
            <a:off x="533400" y="5169241"/>
            <a:ext cx="5004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600" dirty="0">
                <a:latin typeface="Trebuchet MS" panose="020B0703020202090204" pitchFamily="34" charset="0"/>
              </a:rPr>
              <a:t>Выбираем </a:t>
            </a:r>
            <a:r>
              <a:rPr lang="en" sz="1600" b="1" dirty="0">
                <a:solidFill>
                  <a:schemeClr val="accent5"/>
                </a:solidFill>
                <a:latin typeface="Trebuchet MS" panose="020B0703020202090204" pitchFamily="34" charset="0"/>
              </a:rPr>
              <a:t>SS-10 SPRINKLER TRUCK</a:t>
            </a:r>
            <a:r>
              <a:rPr lang="ru-RU" sz="1600" dirty="0">
                <a:latin typeface="Trebuchet MS" panose="020B0703020202090204" pitchFamily="34" charset="0"/>
              </a:rPr>
              <a:t>, так как нет санкций, препятствующих его покупке</a:t>
            </a:r>
            <a:endParaRPr lang="en" sz="1600" dirty="0">
              <a:latin typeface="Trebuchet MS" panose="020B0703020202090204" pitchFamily="34" charset="0"/>
            </a:endParaRPr>
          </a:p>
          <a:p>
            <a:pPr algn="l"/>
            <a:r>
              <a:rPr lang="ru-RU" sz="1600" dirty="0">
                <a:latin typeface="Trebuchet MS" panose="020B070302020209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0447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95998" y="0"/>
            <a:ext cx="6096001" cy="6857999"/>
            <a:chOff x="6095998" y="0"/>
            <a:chExt cx="6096001" cy="6857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95998" y="0"/>
              <a:ext cx="6096001" cy="6857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095998" y="3364869"/>
              <a:ext cx="848360" cy="0"/>
            </a:xfrm>
            <a:custGeom>
              <a:avLst/>
              <a:gdLst/>
              <a:ahLst/>
              <a:cxnLst/>
              <a:rect l="l" t="t" r="r" b="b"/>
              <a:pathLst>
                <a:path w="848359">
                  <a:moveTo>
                    <a:pt x="0" y="0"/>
                  </a:moveTo>
                  <a:lnTo>
                    <a:pt x="848139" y="0"/>
                  </a:lnTo>
                </a:path>
              </a:pathLst>
            </a:custGeom>
            <a:ln w="101599">
              <a:solidFill>
                <a:srgbClr val="FD8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188146" y="3094157"/>
            <a:ext cx="315214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10" dirty="0">
                <a:latin typeface="Arial"/>
                <a:cs typeface="Arial"/>
              </a:rPr>
              <a:t>Содержание</a:t>
            </a:r>
            <a:endParaRPr sz="4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35314" y="2462012"/>
            <a:ext cx="36612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dirty="0">
                <a:solidFill>
                  <a:srgbClr val="FFFFFF"/>
                </a:solidFill>
                <a:latin typeface="Arial"/>
                <a:cs typeface="Arial"/>
              </a:rPr>
              <a:t>Направление «Выбросы»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235314" y="1880940"/>
            <a:ext cx="37941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0" dirty="0">
                <a:solidFill>
                  <a:srgbClr val="FFFFFF"/>
                </a:solidFill>
                <a:latin typeface="Arial"/>
                <a:cs typeface="Arial"/>
              </a:rPr>
              <a:t>Executive summary</a:t>
            </a:r>
            <a:endParaRPr sz="2200" b="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35314" y="3886462"/>
            <a:ext cx="34326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spc="-10" dirty="0">
                <a:solidFill>
                  <a:srgbClr val="FFFFFF"/>
                </a:solidFill>
                <a:latin typeface="Arial"/>
                <a:cs typeface="Arial"/>
              </a:rPr>
              <a:t>Направление «Отходы»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35314" y="3174237"/>
            <a:ext cx="483743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b="1" dirty="0">
                <a:solidFill>
                  <a:srgbClr val="FD8F00"/>
                </a:solidFill>
                <a:latin typeface="Arial"/>
                <a:ea typeface="+mj-ea"/>
                <a:cs typeface="Arial"/>
              </a:rPr>
              <a:t>Направление «Сбросы»</a:t>
            </a:r>
            <a:endParaRPr sz="2200" b="1" dirty="0">
              <a:solidFill>
                <a:srgbClr val="FD8F0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FFBFB3A2-EB30-576F-7C46-1AFA1713D1A5}"/>
              </a:ext>
            </a:extLst>
          </p:cNvPr>
          <p:cNvSpPr txBox="1"/>
          <p:nvPr/>
        </p:nvSpPr>
        <p:spPr>
          <a:xfrm>
            <a:off x="7235314" y="4598687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spc="-10" dirty="0">
                <a:solidFill>
                  <a:srgbClr val="FFFFFF"/>
                </a:solidFill>
                <a:latin typeface="Arial"/>
                <a:cs typeface="Arial"/>
              </a:rPr>
              <a:t>Выводы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15C63942-D569-1E4B-589D-D8A6D815269D}"/>
              </a:ext>
            </a:extLst>
          </p:cNvPr>
          <p:cNvSpPr txBox="1"/>
          <p:nvPr/>
        </p:nvSpPr>
        <p:spPr>
          <a:xfrm>
            <a:off x="7235314" y="5310912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Приложение</a:t>
            </a:r>
            <a:endParaRPr sz="2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5054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0848340" cy="81304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600" dirty="0"/>
              <a:t>Для второго рудника выбираем специальную установку для удаления повышенного содержания солей</a:t>
            </a:r>
            <a:endParaRPr sz="2600" spc="-10" dirty="0"/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7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Направление «Сбросы»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object 27">
            <a:extLst>
              <a:ext uri="{FF2B5EF4-FFF2-40B4-BE49-F238E27FC236}">
                <a16:creationId xmlns:a16="http://schemas.microsoft.com/office/drawing/2014/main" id="{AA05C09E-4D6F-12E0-1E24-D5B0B0BCB58C}"/>
              </a:ext>
            </a:extLst>
          </p:cNvPr>
          <p:cNvSpPr txBox="1">
            <a:spLocks/>
          </p:cNvSpPr>
          <p:nvPr/>
        </p:nvSpPr>
        <p:spPr>
          <a:xfrm>
            <a:off x="551667" y="6323746"/>
            <a:ext cx="8744733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Источники: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Veolia Water Technologies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SUEZ Water Technologies &amp; Solutions 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Ion Exchange </a:t>
            </a:r>
            <a:endParaRPr lang="ru-RU" sz="12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37" name="Таблица 36">
            <a:extLst>
              <a:ext uri="{FF2B5EF4-FFF2-40B4-BE49-F238E27FC236}">
                <a16:creationId xmlns:a16="http://schemas.microsoft.com/office/drawing/2014/main" id="{1C8D87E5-F92F-8227-BBD2-DBC35AD9D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1722192"/>
              </p:ext>
            </p:extLst>
          </p:nvPr>
        </p:nvGraphicFramePr>
        <p:xfrm>
          <a:off x="533400" y="1386472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r>
                        <a:rPr lang="ru-RU" sz="3200" b="1" dirty="0">
                          <a:solidFill>
                            <a:srgbClr val="0A3872"/>
                          </a:solidFill>
                          <a:latin typeface="Trebuchet MS" panose="020B070302020209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8114959C-D072-525B-FEC4-8A32F2118C0C}"/>
              </a:ext>
            </a:extLst>
          </p:cNvPr>
          <p:cNvSpPr/>
          <p:nvPr/>
        </p:nvSpPr>
        <p:spPr>
          <a:xfrm>
            <a:off x="1127667" y="1382056"/>
            <a:ext cx="4063394" cy="5820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chemeClr val="tx1"/>
                </a:solidFill>
                <a:latin typeface="Trebuchet MS" panose="020B0703020202090204" pitchFamily="34" charset="0"/>
              </a:rPr>
              <a:t>Очистные установки для шахтной воды</a:t>
            </a:r>
          </a:p>
        </p:txBody>
      </p:sp>
      <p:graphicFrame>
        <p:nvGraphicFramePr>
          <p:cNvPr id="19" name="Таблица 18">
            <a:extLst>
              <a:ext uri="{FF2B5EF4-FFF2-40B4-BE49-F238E27FC236}">
                <a16:creationId xmlns:a16="http://schemas.microsoft.com/office/drawing/2014/main" id="{7373FA5F-1133-7734-770E-F60F68A56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85027"/>
              </p:ext>
            </p:extLst>
          </p:nvPr>
        </p:nvGraphicFramePr>
        <p:xfrm>
          <a:off x="533400" y="2039640"/>
          <a:ext cx="8604000" cy="2991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2000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30960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  <a:gridCol w="3096000">
                  <a:extLst>
                    <a:ext uri="{9D8B030D-6E8A-4147-A177-3AD203B41FA5}">
                      <a16:colId xmlns:a16="http://schemas.microsoft.com/office/drawing/2014/main" val="2220949721"/>
                    </a:ext>
                  </a:extLst>
                </a:gridCol>
              </a:tblGrid>
              <a:tr h="255840">
                <a:tc>
                  <a:txBody>
                    <a:bodyPr/>
                    <a:lstStyle/>
                    <a:p>
                      <a:r>
                        <a:rPr lang="ru-RU" sz="16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Параметры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7347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1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7347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2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734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Модель очистной установки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200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Veolia </a:t>
                      </a:r>
                      <a:r>
                        <a:rPr lang="en" sz="1200" dirty="0" err="1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Actiflo</a:t>
                      </a:r>
                      <a:r>
                        <a:rPr lang="en" sz="1200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® Turbo</a:t>
                      </a:r>
                      <a:endParaRPr lang="ru-RU" sz="1200" dirty="0">
                        <a:solidFill>
                          <a:schemeClr val="accent5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200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SUEZ (GE) Reverse Osmosis System </a:t>
                      </a:r>
                      <a:endParaRPr lang="ru-RU" sz="1200" dirty="0">
                        <a:solidFill>
                          <a:schemeClr val="accent5"/>
                        </a:solidFill>
                        <a:latin typeface="Trebuchet MS" panose="020B0703020202090204" pitchFamily="34" charset="0"/>
                      </a:endParaRPr>
                    </a:p>
                    <a:p>
                      <a:pPr marL="0" marR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200" dirty="0">
                          <a:solidFill>
                            <a:schemeClr val="accent5"/>
                          </a:solidFill>
                          <a:latin typeface="Trebuchet MS" panose="020B0703020202090204" pitchFamily="34" charset="0"/>
                        </a:rPr>
                        <a:t>+ Ion Exchange</a:t>
                      </a:r>
                      <a:endParaRPr lang="ru-RU" sz="1200" dirty="0">
                        <a:solidFill>
                          <a:schemeClr val="accent5"/>
                        </a:solidFill>
                        <a:latin typeface="Trebuchet MS" panose="020B0703020202090204" pitchFamily="34" charset="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Производительность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1,5 млн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куб. м/год </a:t>
                      </a:r>
                    </a:p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(~4100 куб. м/сутки)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1,1 млн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куб. м/год </a:t>
                      </a:r>
                    </a:p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(~3014 куб. м/сутки)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4452350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Эффективность очистки от взвешенных частиц, органики и металлов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до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99%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до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99%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06843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Эффективность удаления солей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до </a:t>
                      </a:r>
                      <a:r>
                        <a:rPr kumimoji="0" lang="ru-RU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99%</a:t>
                      </a:r>
                      <a:endParaRPr kumimoji="0" lang="ru-RU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919749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dirty="0">
                          <a:latin typeface="Trebuchet MS" panose="020B0703020202090204" pitchFamily="34" charset="0"/>
                        </a:rPr>
                        <a:t>Санкции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Нет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Нет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2794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04500" y="6324600"/>
            <a:ext cx="965199" cy="236944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title"/>
          </p:nvPr>
        </p:nvSpPr>
        <p:spPr>
          <a:xfrm>
            <a:off x="538163" y="361253"/>
            <a:ext cx="10358437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ru-RU" sz="2600" dirty="0"/>
              <a:t>Кап. затраты на строительство очистных установок составят </a:t>
            </a:r>
            <a:r>
              <a:rPr lang="ru-RU" sz="2600" dirty="0">
                <a:solidFill>
                  <a:srgbClr val="FD8F01"/>
                </a:solidFill>
              </a:rPr>
              <a:t>$7,7 млн</a:t>
            </a:r>
            <a:r>
              <a:rPr lang="ru-RU" sz="2600" dirty="0"/>
              <a:t>, ежегодные операционные затраты - </a:t>
            </a:r>
            <a:r>
              <a:rPr lang="ru-RU" sz="2600" dirty="0">
                <a:solidFill>
                  <a:srgbClr val="FD8F01"/>
                </a:solidFill>
              </a:rPr>
              <a:t>$2,9 млн</a:t>
            </a:r>
            <a:endParaRPr sz="2600" spc="-10" dirty="0"/>
          </a:p>
        </p:txBody>
      </p: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>
                <a:latin typeface="Arial"/>
                <a:cs typeface="Arial"/>
              </a:rPr>
              <a:t>8</a:t>
            </a:fld>
            <a:endParaRPr dirty="0">
              <a:latin typeface="Arial"/>
              <a:cs typeface="Arial"/>
            </a:endParaRPr>
          </a:p>
        </p:txBody>
      </p:sp>
      <p:sp>
        <p:nvSpPr>
          <p:cNvPr id="29" name="object 27">
            <a:extLst>
              <a:ext uri="{FF2B5EF4-FFF2-40B4-BE49-F238E27FC236}">
                <a16:creationId xmlns:a16="http://schemas.microsoft.com/office/drawing/2014/main" id="{0CB1A088-8A5F-09A9-3FCF-8A6B3AA0F9A5}"/>
              </a:ext>
            </a:extLst>
          </p:cNvPr>
          <p:cNvSpPr txBox="1">
            <a:spLocks/>
          </p:cNvSpPr>
          <p:nvPr/>
        </p:nvSpPr>
        <p:spPr>
          <a:xfrm>
            <a:off x="762000" y="76532"/>
            <a:ext cx="1084834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1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Направление «Сбросы»</a:t>
            </a:r>
            <a:endParaRPr lang="ru-RU" sz="14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45C0658-4069-6329-3625-388C6F9298D4}"/>
              </a:ext>
            </a:extLst>
          </p:cNvPr>
          <p:cNvSpPr/>
          <p:nvPr/>
        </p:nvSpPr>
        <p:spPr>
          <a:xfrm>
            <a:off x="533400" y="0"/>
            <a:ext cx="180000" cy="361253"/>
          </a:xfrm>
          <a:prstGeom prst="rect">
            <a:avLst/>
          </a:prstGeom>
          <a:solidFill>
            <a:srgbClr val="1734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object 27">
            <a:extLst>
              <a:ext uri="{FF2B5EF4-FFF2-40B4-BE49-F238E27FC236}">
                <a16:creationId xmlns:a16="http://schemas.microsoft.com/office/drawing/2014/main" id="{AA05C09E-4D6F-12E0-1E24-D5B0B0BCB58C}"/>
              </a:ext>
            </a:extLst>
          </p:cNvPr>
          <p:cNvSpPr txBox="1">
            <a:spLocks/>
          </p:cNvSpPr>
          <p:nvPr/>
        </p:nvSpPr>
        <p:spPr>
          <a:xfrm>
            <a:off x="551667" y="6323746"/>
            <a:ext cx="8744733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 algn="just">
              <a:spcBef>
                <a:spcPts val="100"/>
              </a:spcBef>
            </a:pP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Источники: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Review of reclamation and water treatment costs </a:t>
            </a:r>
            <a:r>
              <a:rPr lang="en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sisson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brook mine, new </a:t>
            </a:r>
            <a:r>
              <a:rPr lang="en" sz="1200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brunswick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Project Report: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Achieving Value for Money Britannia Mine Water Treatment Plant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Engineering News-Record</a:t>
            </a:r>
            <a:r>
              <a:rPr lang="ru-RU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 </a:t>
            </a:r>
            <a:r>
              <a:rPr lang="en" sz="12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Veolia Water Technologies </a:t>
            </a:r>
            <a:endParaRPr lang="ru-RU" sz="1200" b="0" spc="-1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008D2183-62BB-8410-E78F-AF3E1C619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401207"/>
              </p:ext>
            </p:extLst>
          </p:nvPr>
        </p:nvGraphicFramePr>
        <p:xfrm>
          <a:off x="530942" y="1868204"/>
          <a:ext cx="71640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4000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2220949721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788604252"/>
                    </a:ext>
                  </a:extLst>
                </a:gridCol>
              </a:tblGrid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Наименование показателя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ИТОГО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Капитальные затраты всего, в том числе: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$4,500,000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$3,200,000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$7,700,000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442211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Проектные работы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$400,000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$900,000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Строительно-монтажные работы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$1,500,000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$800,000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$2,300,000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Оборудование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$2,500,000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$2,000,000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$4,500,000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55757"/>
                  </a:ext>
                </a:extLst>
              </a:tr>
            </a:tbl>
          </a:graphicData>
        </a:graphic>
      </p:graphicFrame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AE4C622E-10F2-3E1E-3061-DD0B0FA0B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829231"/>
              </p:ext>
            </p:extLst>
          </p:nvPr>
        </p:nvGraphicFramePr>
        <p:xfrm>
          <a:off x="530942" y="1230992"/>
          <a:ext cx="576000" cy="57960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9600">
                <a:tc>
                  <a:txBody>
                    <a:bodyPr/>
                    <a:lstStyle/>
                    <a:p>
                      <a:pPr algn="ctr"/>
                      <a:r>
                        <a:rPr lang="ru-RU" sz="3200" b="1" dirty="0">
                          <a:solidFill>
                            <a:srgbClr val="0A3872"/>
                          </a:solidFill>
                          <a:latin typeface="Trebuchet MS" panose="020B070302020209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3CD86DA-CCBA-144E-BFE2-A41C756B9DBF}"/>
              </a:ext>
            </a:extLst>
          </p:cNvPr>
          <p:cNvSpPr/>
          <p:nvPr/>
        </p:nvSpPr>
        <p:spPr>
          <a:xfrm>
            <a:off x="1088676" y="1228555"/>
            <a:ext cx="6205799" cy="5820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kumimoji="0" lang="ru-RU" sz="16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703020202090204" pitchFamily="34" charset="0"/>
              </a:rPr>
              <a:t>Капитальные затраты на строительство очистных установок</a:t>
            </a:r>
          </a:p>
        </p:txBody>
      </p:sp>
      <p:graphicFrame>
        <p:nvGraphicFramePr>
          <p:cNvPr id="11" name="Таблица 14">
            <a:extLst>
              <a:ext uri="{FF2B5EF4-FFF2-40B4-BE49-F238E27FC236}">
                <a16:creationId xmlns:a16="http://schemas.microsoft.com/office/drawing/2014/main" id="{DF59C3B3-0A10-458E-9CAC-E8110BBB3F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9802923"/>
              </p:ext>
            </p:extLst>
          </p:nvPr>
        </p:nvGraphicFramePr>
        <p:xfrm>
          <a:off x="530943" y="3983767"/>
          <a:ext cx="7164000" cy="220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55257">
                  <a:extLst>
                    <a:ext uri="{9D8B030D-6E8A-4147-A177-3AD203B41FA5}">
                      <a16:colId xmlns:a16="http://schemas.microsoft.com/office/drawing/2014/main" val="214238832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125306636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206920666"/>
                    </a:ext>
                  </a:extLst>
                </a:gridCol>
                <a:gridCol w="1294143">
                  <a:extLst>
                    <a:ext uri="{9D8B030D-6E8A-4147-A177-3AD203B41FA5}">
                      <a16:colId xmlns:a16="http://schemas.microsoft.com/office/drawing/2014/main" val="2724821253"/>
                    </a:ext>
                  </a:extLst>
                </a:gridCol>
              </a:tblGrid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Наименование показателя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1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Рудник 2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200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ИТОГО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1645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Операционные затраты всего, в том числе: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$1,646,000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</a:rPr>
                        <a:t>$1,239,500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dirty="0">
                          <a:solidFill>
                            <a:srgbClr val="FD8F01"/>
                          </a:solidFill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$2,885,500</a:t>
                      </a:r>
                    </a:p>
                  </a:txBody>
                  <a:tcPr marL="90000" marR="90000" marT="46800" marB="46800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442211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Электроэнергия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$876,000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$657,000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</a:t>
                      </a:r>
                      <a:r>
                        <a:rPr lang="ru-RU" sz="1200" dirty="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1,533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,000</a:t>
                      </a:r>
                      <a:endParaRPr lang="ru-RU" sz="1200" dirty="0">
                        <a:solidFill>
                          <a:schemeClr val="tx1"/>
                        </a:solidFill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marL="90000" marR="90000" marT="46800" marB="46800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836522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Фонд оплаты труда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$360,000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$230,000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</a:t>
                      </a:r>
                      <a:r>
                        <a:rPr lang="ru-RU" sz="1200" dirty="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590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,000</a:t>
                      </a:r>
                      <a:endParaRPr lang="ru-RU" sz="1200" dirty="0">
                        <a:solidFill>
                          <a:schemeClr val="tx1"/>
                        </a:solidFill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marL="90000" marR="90000" marT="46800" marB="46800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426503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dirty="0">
                          <a:latin typeface="Trebuchet MS" panose="020B0703020202090204" pitchFamily="34" charset="0"/>
                        </a:rPr>
                        <a:t>Химические реагенты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$100,000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$80,000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</a:t>
                      </a:r>
                      <a:r>
                        <a:rPr lang="ru-RU" sz="1200" dirty="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180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,000</a:t>
                      </a:r>
                      <a:endParaRPr lang="ru-RU" sz="1200" dirty="0">
                        <a:solidFill>
                          <a:schemeClr val="tx1"/>
                        </a:solidFill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marL="90000" marR="90000" marT="46800" marB="46800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109099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Техобслуживание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$210,000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$192,500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</a:t>
                      </a:r>
                      <a:r>
                        <a:rPr lang="ru-RU" sz="1200" dirty="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402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,500</a:t>
                      </a:r>
                      <a:endParaRPr lang="ru-RU" sz="1200" dirty="0">
                        <a:solidFill>
                          <a:schemeClr val="tx1"/>
                        </a:solidFill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marL="90000" marR="90000" marT="46800" marB="46800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006840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Утилизация отходов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$50,000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$40,000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</a:t>
                      </a:r>
                      <a:r>
                        <a:rPr lang="ru-RU" sz="1200" dirty="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90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,000</a:t>
                      </a:r>
                      <a:endParaRPr lang="ru-RU" sz="1200" dirty="0">
                        <a:solidFill>
                          <a:schemeClr val="tx1"/>
                        </a:solidFill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marL="90000" marR="90000" marT="46800" marB="46800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4321010"/>
                  </a:ext>
                </a:extLst>
              </a:tr>
              <a:tr h="2736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Trebuchet MS" panose="020B0703020202090204" pitchFamily="34" charset="0"/>
                        </a:rPr>
                        <a:t>Страхование и административные затраты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$50,000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$40,000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rebuchet MS" panose="020B0703020202090204" pitchFamily="34" charset="0"/>
                        </a:rPr>
                        <a:t>- </a:t>
                      </a:r>
                      <a:r>
                        <a:rPr lang="ru-RU" sz="1200" dirty="0">
                          <a:latin typeface="Trebuchet MS" panose="020B0703020202090204" pitchFamily="34" charset="0"/>
                        </a:rPr>
                        <a:t>$</a:t>
                      </a:r>
                      <a:r>
                        <a:rPr lang="ru-RU" sz="1200" dirty="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90</a:t>
                      </a:r>
                      <a:r>
                        <a:rPr kumimoji="0" lang="ru-RU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rebuchet MS" panose="020B0703020202090204" pitchFamily="34" charset="0"/>
                          <a:ea typeface="+mn-ea"/>
                          <a:cs typeface="+mn-cs"/>
                        </a:rPr>
                        <a:t>,000</a:t>
                      </a:r>
                      <a:endParaRPr lang="ru-RU" sz="1200" dirty="0">
                        <a:solidFill>
                          <a:schemeClr val="tx1"/>
                        </a:solidFill>
                        <a:latin typeface="Trebuchet MS" panose="020B0703020202090204" pitchFamily="34" charset="0"/>
                        <a:ea typeface="+mn-ea"/>
                        <a:cs typeface="+mn-cs"/>
                      </a:endParaRPr>
                    </a:p>
                  </a:txBody>
                  <a:tcPr marL="90000" marR="90000" marT="46800" marB="46800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5434273"/>
                  </a:ext>
                </a:extLst>
              </a:tr>
            </a:tbl>
          </a:graphicData>
        </a:graphic>
      </p:graphicFrame>
      <p:graphicFrame>
        <p:nvGraphicFramePr>
          <p:cNvPr id="12" name="Таблица 34">
            <a:extLst>
              <a:ext uri="{FF2B5EF4-FFF2-40B4-BE49-F238E27FC236}">
                <a16:creationId xmlns:a16="http://schemas.microsoft.com/office/drawing/2014/main" id="{36FADB45-67E0-4984-9027-D06941A446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69283"/>
              </p:ext>
            </p:extLst>
          </p:nvPr>
        </p:nvGraphicFramePr>
        <p:xfrm>
          <a:off x="530942" y="3357153"/>
          <a:ext cx="576000" cy="579120"/>
        </p:xfrm>
        <a:graphic>
          <a:graphicData uri="http://schemas.openxmlformats.org/drawingml/2006/table">
            <a:tbl>
              <a:tblPr firstRow="1" bandRow="1">
                <a:effectLst/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2658071387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ru-RU" sz="3200" b="1" dirty="0">
                          <a:solidFill>
                            <a:srgbClr val="0A3872"/>
                          </a:solidFill>
                          <a:latin typeface="Trebuchet MS" panose="020B070302020209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E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50443"/>
                  </a:ext>
                </a:extLst>
              </a:tr>
            </a:tbl>
          </a:graphicData>
        </a:graphic>
      </p:graphicFrame>
      <p:sp>
        <p:nvSpPr>
          <p:cNvPr id="13" name="Прямоугольник 38">
            <a:extLst>
              <a:ext uri="{FF2B5EF4-FFF2-40B4-BE49-F238E27FC236}">
                <a16:creationId xmlns:a16="http://schemas.microsoft.com/office/drawing/2014/main" id="{AFBE131F-C0B6-45E4-B0D9-4199F60C7E06}"/>
              </a:ext>
            </a:extLst>
          </p:cNvPr>
          <p:cNvSpPr/>
          <p:nvPr/>
        </p:nvSpPr>
        <p:spPr>
          <a:xfrm>
            <a:off x="1106941" y="3357153"/>
            <a:ext cx="6588001" cy="5791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chemeClr val="tx1"/>
                </a:solidFill>
                <a:latin typeface="Trebuchet MS" panose="020B0703020202090204" pitchFamily="34" charset="0"/>
              </a:rPr>
              <a:t>Ежегодные операционные затраты после введения оборудования в эксплуатацию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FA9B9A-C7A7-4698-2CD1-2F6CE6E9C122}"/>
              </a:ext>
            </a:extLst>
          </p:cNvPr>
          <p:cNvSpPr txBox="1"/>
          <p:nvPr/>
        </p:nvSpPr>
        <p:spPr>
          <a:xfrm>
            <a:off x="8236366" y="2107728"/>
            <a:ext cx="333333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200" dirty="0">
                <a:latin typeface="Trebuchet MS" panose="020B0703020202090204" pitchFamily="34" charset="0"/>
              </a:rPr>
              <a:t>По сравнению с более дорогими, но такими же по функционалу аналогами, мы сэкономим на кап. затратах </a:t>
            </a:r>
            <a:r>
              <a:rPr lang="en-US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$</a:t>
            </a:r>
            <a:r>
              <a:rPr lang="ru-RU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6,1</a:t>
            </a:r>
            <a:r>
              <a:rPr lang="ru-RU" sz="1200" dirty="0">
                <a:latin typeface="Trebuchet MS" panose="020B0703020202090204" pitchFamily="34" charset="0"/>
              </a:rPr>
              <a:t> </a:t>
            </a:r>
            <a:r>
              <a:rPr lang="ru-RU" sz="1200" dirty="0">
                <a:solidFill>
                  <a:schemeClr val="accent6"/>
                </a:solidFill>
                <a:latin typeface="Trebuchet MS" panose="020B0703020202090204" pitchFamily="34" charset="0"/>
              </a:rPr>
              <a:t>млн</a:t>
            </a:r>
            <a:r>
              <a:rPr lang="ru-RU" sz="1200" dirty="0">
                <a:latin typeface="Trebuchet MS" panose="020B0703020202090204" pitchFamily="34" charset="0"/>
              </a:rPr>
              <a:t>, потратив </a:t>
            </a:r>
            <a:r>
              <a:rPr lang="ru-RU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$7,7 </a:t>
            </a:r>
            <a:r>
              <a:rPr lang="ru-RU" sz="1200" dirty="0">
                <a:solidFill>
                  <a:schemeClr val="accent6"/>
                </a:solidFill>
                <a:latin typeface="Trebuchet MS" panose="020B0703020202090204" pitchFamily="34" charset="0"/>
              </a:rPr>
              <a:t>млн</a:t>
            </a:r>
            <a:r>
              <a:rPr lang="ru-RU" sz="1200" dirty="0">
                <a:latin typeface="Trebuchet MS" panose="020B0703020202090204" pitchFamily="34" charset="0"/>
              </a:rPr>
              <a:t> вместо </a:t>
            </a:r>
            <a:r>
              <a:rPr lang="en-US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$</a:t>
            </a:r>
            <a:r>
              <a:rPr lang="ru-RU" sz="14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13,8</a:t>
            </a:r>
            <a:r>
              <a:rPr lang="ru-RU" sz="1200" b="1" dirty="0">
                <a:solidFill>
                  <a:schemeClr val="accent6"/>
                </a:solidFill>
                <a:latin typeface="Trebuchet MS" panose="020B0703020202090204" pitchFamily="34" charset="0"/>
              </a:rPr>
              <a:t> </a:t>
            </a:r>
            <a:r>
              <a:rPr lang="ru-RU" sz="1200" dirty="0">
                <a:solidFill>
                  <a:schemeClr val="accent6"/>
                </a:solidFill>
                <a:latin typeface="Trebuchet MS" panose="020B0703020202090204" pitchFamily="34" charset="0"/>
              </a:rPr>
              <a:t>млн</a:t>
            </a:r>
            <a:r>
              <a:rPr lang="ru-RU" sz="1200" dirty="0">
                <a:latin typeface="Trebuchet MS" panose="020B0703020202090204" pitchFamily="34" charset="0"/>
              </a:rPr>
              <a:t>.</a:t>
            </a:r>
            <a:endParaRPr lang="en" sz="1200" dirty="0">
              <a:latin typeface="Trebuchet MS" panose="020B0703020202090204" pitchFamily="34" charset="0"/>
            </a:endParaRPr>
          </a:p>
        </p:txBody>
      </p:sp>
      <p:sp>
        <p:nvSpPr>
          <p:cNvPr id="4" name="Треугольник 3">
            <a:extLst>
              <a:ext uri="{FF2B5EF4-FFF2-40B4-BE49-F238E27FC236}">
                <a16:creationId xmlns:a16="http://schemas.microsoft.com/office/drawing/2014/main" id="{A400EAEE-D222-A4F9-9E6D-B94A19B6DDAF}"/>
              </a:ext>
            </a:extLst>
          </p:cNvPr>
          <p:cNvSpPr/>
          <p:nvPr/>
        </p:nvSpPr>
        <p:spPr>
          <a:xfrm rot="5400000">
            <a:off x="7279854" y="2475954"/>
            <a:ext cx="1371600" cy="156100"/>
          </a:xfrm>
          <a:prstGeom prst="triangle">
            <a:avLst/>
          </a:prstGeom>
          <a:solidFill>
            <a:srgbClr val="E0ED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7423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95998" y="0"/>
            <a:ext cx="6096001" cy="6857999"/>
            <a:chOff x="6095998" y="0"/>
            <a:chExt cx="6096001" cy="6857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95998" y="0"/>
              <a:ext cx="6096001" cy="6857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095998" y="4114800"/>
              <a:ext cx="848360" cy="0"/>
            </a:xfrm>
            <a:custGeom>
              <a:avLst/>
              <a:gdLst/>
              <a:ahLst/>
              <a:cxnLst/>
              <a:rect l="l" t="t" r="r" b="b"/>
              <a:pathLst>
                <a:path w="848359">
                  <a:moveTo>
                    <a:pt x="0" y="0"/>
                  </a:moveTo>
                  <a:lnTo>
                    <a:pt x="848139" y="0"/>
                  </a:lnTo>
                </a:path>
              </a:pathLst>
            </a:custGeom>
            <a:ln w="101599">
              <a:solidFill>
                <a:srgbClr val="FD8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188146" y="3094157"/>
            <a:ext cx="315214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10" dirty="0">
                <a:latin typeface="Arial"/>
                <a:cs typeface="Arial"/>
              </a:rPr>
              <a:t>Содержание</a:t>
            </a:r>
            <a:endParaRPr sz="4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35314" y="2462012"/>
            <a:ext cx="36612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dirty="0">
                <a:solidFill>
                  <a:srgbClr val="FFFFFF"/>
                </a:solidFill>
                <a:latin typeface="Arial"/>
                <a:cs typeface="Arial"/>
              </a:rPr>
              <a:t>Направление «Выбросы»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235314" y="1880940"/>
            <a:ext cx="37941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0" dirty="0">
                <a:solidFill>
                  <a:srgbClr val="FFFFFF"/>
                </a:solidFill>
                <a:latin typeface="Arial"/>
                <a:cs typeface="Arial"/>
              </a:rPr>
              <a:t>Executive</a:t>
            </a:r>
            <a:r>
              <a:rPr lang="en-US" sz="22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2200" b="0" dirty="0">
                <a:solidFill>
                  <a:srgbClr val="FFFFFF"/>
                </a:solidFill>
                <a:latin typeface="Arial"/>
                <a:cs typeface="Arial"/>
              </a:rPr>
              <a:t>summary</a:t>
            </a:r>
            <a:endParaRPr sz="2200" b="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35314" y="3886462"/>
            <a:ext cx="3432686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ru-RU" sz="2200" b="1" dirty="0">
                <a:solidFill>
                  <a:srgbClr val="FD8F00"/>
                </a:solidFill>
                <a:latin typeface="Arial"/>
                <a:ea typeface="+mj-ea"/>
                <a:cs typeface="Arial"/>
              </a:rPr>
              <a:t>Направление «Отходы»</a:t>
            </a:r>
            <a:endParaRPr sz="2200" b="1" dirty="0">
              <a:solidFill>
                <a:srgbClr val="FD8F0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35314" y="3174237"/>
            <a:ext cx="483743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dirty="0">
                <a:solidFill>
                  <a:srgbClr val="FFFFFF"/>
                </a:solidFill>
                <a:latin typeface="Arial"/>
                <a:cs typeface="Arial"/>
              </a:rPr>
              <a:t>Направление «Сбросы»</a:t>
            </a:r>
            <a:endParaRPr sz="2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FFBFB3A2-EB30-576F-7C46-1AFA1713D1A5}"/>
              </a:ext>
            </a:extLst>
          </p:cNvPr>
          <p:cNvSpPr txBox="1"/>
          <p:nvPr/>
        </p:nvSpPr>
        <p:spPr>
          <a:xfrm>
            <a:off x="7235314" y="4598687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200" spc="-10" dirty="0">
                <a:solidFill>
                  <a:srgbClr val="FFFFFF"/>
                </a:solidFill>
                <a:latin typeface="Arial"/>
                <a:cs typeface="Arial"/>
              </a:rPr>
              <a:t>Выводы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15C63942-D569-1E4B-589D-D8A6D815269D}"/>
              </a:ext>
            </a:extLst>
          </p:cNvPr>
          <p:cNvSpPr txBox="1"/>
          <p:nvPr/>
        </p:nvSpPr>
        <p:spPr>
          <a:xfrm>
            <a:off x="7235314" y="5310912"/>
            <a:ext cx="16637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Приложение</a:t>
            </a:r>
            <a:endParaRPr sz="2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629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700</TotalTime>
  <Words>1637</Words>
  <Application>Microsoft Macintosh PowerPoint</Application>
  <PresentationFormat>Широкоэкранный</PresentationFormat>
  <Paragraphs>368</Paragraphs>
  <Slides>18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Trebuchet MS</vt:lpstr>
      <vt:lpstr>Office Theme</vt:lpstr>
      <vt:lpstr>«Разработка экологической стратегии комплекса предприятий по добыче медной руды»</vt:lpstr>
      <vt:lpstr>Executive summary</vt:lpstr>
      <vt:lpstr>Кап. затраты на экологическую модернизацию 2 рудников составят ~ $9,4 млн, позволят избежать приостановки деятельности на 90 суток за экологические нарушения</vt:lpstr>
      <vt:lpstr>Executive summary</vt:lpstr>
      <vt:lpstr>Кап. затраты на две поливочные машины составят $0,06 млн, а ежегодные операционные затраты – $0,14 млн</vt:lpstr>
      <vt:lpstr>Executive summary</vt:lpstr>
      <vt:lpstr>Для второго рудника выбираем специальную установку для удаления повышенного содержания солей</vt:lpstr>
      <vt:lpstr>Кап. затраты на строительство очистных установок составят $7,7 млн, ежегодные операционные затраты - $2,9 млн</vt:lpstr>
      <vt:lpstr>Executive summary</vt:lpstr>
      <vt:lpstr>Выручка от производства щебня на двух линиях составит около $3,2 млн в год</vt:lpstr>
      <vt:lpstr>Кап. затраты на строительство линий по производству щебня составят $1,6 млн, ежегодные операционные затраты - $0,43 млн</vt:lpstr>
      <vt:lpstr>Executive summary</vt:lpstr>
      <vt:lpstr>Кап. затраты на экологическую модернизацию 2 рудников составят ~ $9,4 млн, позволят избежать приостановки деятельности на 90 суток за экологические нарушения</vt:lpstr>
      <vt:lpstr>Приложение 1</vt:lpstr>
      <vt:lpstr>Дополнительные характеристики установок для шахтной воды</vt:lpstr>
      <vt:lpstr>Кап. затраты на строительство более дорогих, но аналогичных по функционалу очистных установок составят $13,8 млн</vt:lpstr>
      <vt:lpstr>Кап. затраты на строительство более дорогих, но аналогичных по функционалу линий по производству щебня составят $3,4 млн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SBS_Бизнес-кейс_Экологическая стратегия_рассылка командам_20230512.pptx</dc:title>
  <cp:lastModifiedBy> </cp:lastModifiedBy>
  <cp:revision>171</cp:revision>
  <dcterms:created xsi:type="dcterms:W3CDTF">2024-06-10T17:56:09Z</dcterms:created>
  <dcterms:modified xsi:type="dcterms:W3CDTF">2024-06-18T03:55:17Z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